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sldIdLst>
    <p:sldId id="271" r:id="rId4"/>
    <p:sldId id="275" r:id="rId5"/>
    <p:sldId id="273" r:id="rId6"/>
    <p:sldId id="276" r:id="rId7"/>
    <p:sldId id="256" r:id="rId8"/>
    <p:sldId id="294" r:id="rId9"/>
    <p:sldId id="279" r:id="rId10"/>
    <p:sldId id="308" r:id="rId11"/>
    <p:sldId id="278" r:id="rId12"/>
    <p:sldId id="295" r:id="rId13"/>
    <p:sldId id="280" r:id="rId14"/>
    <p:sldId id="281" r:id="rId15"/>
    <p:sldId id="288" r:id="rId16"/>
    <p:sldId id="290" r:id="rId17"/>
    <p:sldId id="300" r:id="rId18"/>
    <p:sldId id="299" r:id="rId19"/>
    <p:sldId id="296" r:id="rId20"/>
    <p:sldId id="303" r:id="rId21"/>
    <p:sldId id="304" r:id="rId22"/>
    <p:sldId id="302" r:id="rId23"/>
    <p:sldId id="305" r:id="rId24"/>
    <p:sldId id="289" r:id="rId25"/>
    <p:sldId id="257" r:id="rId26"/>
    <p:sldId id="307" r:id="rId27"/>
    <p:sldId id="301" r:id="rId28"/>
    <p:sldId id="284" r:id="rId29"/>
    <p:sldId id="291" r:id="rId30"/>
    <p:sldId id="309" r:id="rId31"/>
    <p:sldId id="292" r:id="rId32"/>
    <p:sldId id="306" r:id="rId33"/>
  </p:sldIdLst>
  <p:sldSz cx="12192000" cy="6858000"/>
  <p:notesSz cx="6858000" cy="9144000"/>
  <p:embeddedFontLst>
    <p:embeddedFont>
      <p:font typeface="HY강B" panose="020B0600000101010101" charset="-127"/>
      <p:regular r:id="rId34"/>
    </p:embeddedFont>
    <p:embeddedFont>
      <p:font typeface="Arial Black" panose="020B0A04020102020204" pitchFamily="34" charset="0"/>
      <p:bold r:id="rId35"/>
    </p:embeddedFont>
    <p:embeddedFont>
      <p:font typeface="a가을소풍B" panose="02020600000000000000" pitchFamily="18" charset="-127"/>
      <p:regular r:id="rId36"/>
    </p:embeddedFont>
    <p:embeddedFont>
      <p:font typeface="a고딕14" panose="02020600000000000000" pitchFamily="18" charset="-127"/>
      <p:regular r:id="rId37"/>
    </p:embeddedFont>
    <p:embeddedFont>
      <p:font typeface="a로케트" panose="02020600000000000000" pitchFamily="18" charset="-127"/>
      <p:regular r:id="rId38"/>
    </p:embeddedFont>
    <p:embeddedFont>
      <p:font typeface="a아시아고딕B" panose="02020600000000000000" pitchFamily="18" charset="-127"/>
      <p:regular r:id="rId39"/>
    </p:embeddedFont>
    <p:embeddedFont>
      <p:font typeface="a아시아고딕L" panose="02020600000000000000" pitchFamily="18" charset="-127"/>
      <p:regular r:id="rId40"/>
    </p:embeddedFont>
    <p:embeddedFont>
      <p:font typeface="a아시아헤드2" panose="02020600000000000000" pitchFamily="18" charset="-127"/>
      <p:regular r:id="rId41"/>
    </p:embeddedFont>
    <p:embeddedFont>
      <p:font typeface="Baskerville Old Face" panose="02020602080505020303" pitchFamily="18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Eras Bold ITC" panose="020B0907030504020204" pitchFamily="34" charset="0"/>
      <p:regular r:id="rId49"/>
    </p:embeddedFont>
    <p:embeddedFont>
      <p:font typeface="Impact" panose="020B0806030902050204" pitchFamily="34" charset="0"/>
      <p:regular r:id="rId50"/>
    </p:embeddedFont>
    <p:embeddedFont>
      <p:font typeface="KoPub돋움체 Bold" panose="00000800000000000000" pitchFamily="2" charset="-127"/>
      <p:bold r:id="rId51"/>
    </p:embeddedFont>
    <p:embeddedFont>
      <p:font typeface="KoPub돋움체 Light" panose="00000300000000000000" pitchFamily="2" charset="-127"/>
      <p:regular r:id="rId52"/>
    </p:embeddedFont>
    <p:embeddedFont>
      <p:font typeface="Leelawadee" panose="020B0502040204020203" pitchFamily="34" charset="-34"/>
      <p:regular r:id="rId53"/>
      <p:bold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나눔손글씨 펜" panose="03040600000000000000" pitchFamily="66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6D9AE-8214-4A57-8C92-7F1E5A388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ADA3DB-7A93-45DD-B801-0D2004045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CD215-3300-4195-B764-7323370A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9F78EB-4F35-42C2-BD69-13737B6D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9E53C-2DF2-43E7-8D8A-89B961B4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9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5F013-50CE-4476-BACF-85A9A274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B8F0AF-EB39-4724-9EB2-991B4A217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C227A-EBC5-40EE-9F6A-7B0ED06C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61132-2FE9-4C19-9B28-B8F1A54D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525BF-6650-4EF1-824B-AC262E9FA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14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004780-B6BE-487B-8C6C-759CA56C5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E0D7FB-B64B-43FC-A645-EE1C141B7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F6511-CDBC-4CB6-BC14-8A8FCF66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F3F13-82B0-4D9F-B07D-D221B0D4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B761F5-87C2-47DD-99DF-C076C260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3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89097"/>
      </p:ext>
    </p:extLst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76310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24825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51277"/>
      </p:ext>
    </p:extLst>
  </p:cSld>
  <p:clrMapOvr>
    <a:masterClrMapping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03197"/>
      </p:ext>
    </p:extLst>
  </p:cSld>
  <p:clrMapOvr>
    <a:masterClrMapping/>
  </p:clrMapOvr>
  <p:transition spd="slow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729"/>
      </p:ext>
    </p:extLst>
  </p:cSld>
  <p:clrMapOvr>
    <a:masterClrMapping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59850"/>
      </p:ext>
    </p:extLst>
  </p:cSld>
  <p:clrMapOvr>
    <a:masterClrMapping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15900" y="1079500"/>
            <a:ext cx="11760200" cy="560704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854529" y="157844"/>
            <a:ext cx="11085891" cy="553357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800" b="1" kern="1200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4310942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93707-C93F-416E-96EB-4B9317AD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B9FCB-AD00-498E-A5E3-E732CEEE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62E117-9074-4BC5-ACCD-C7E0DABC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ECF9D-D587-4D42-9E88-67E43E6E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38BE6-EBE6-4ECF-90AA-12D5C1F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24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16446"/>
      </p:ext>
    </p:extLst>
  </p:cSld>
  <p:clrMapOvr>
    <a:masterClrMapping/>
  </p:clrMapOvr>
  <p:transition spd="slow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65878"/>
      </p:ext>
    </p:extLst>
  </p:cSld>
  <p:clrMapOvr>
    <a:masterClrMapping/>
  </p:clrMapOvr>
  <p:transition spd="slow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32786"/>
      </p:ext>
    </p:extLst>
  </p:cSld>
  <p:clrMapOvr>
    <a:masterClrMapping/>
  </p:clrMapOvr>
  <p:transition spd="slow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CEBE2-5748-4755-80BD-5BD5428E0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603157-1E88-4EB7-A9EC-91060FF28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F876D-A43E-4C7A-8F6C-65B0E9A7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9FE35-6CE1-4449-AB28-B33528C3E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89C4D-E24A-4FBC-A39D-D0C549392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82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743FC-2A7E-434C-874B-9EA23CC4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B1BED-79E4-4083-9FEA-405F31D18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E5675-BE33-4DFA-B319-F8C854257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4F411-1109-4AA8-996F-0F6CCB2C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D79AB-D8C9-431A-9F1F-C40673EA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DFB28-E1D6-47D1-A307-A65BE10F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C89E2-A9F6-46EB-A781-78B6AE88D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D1500-6C17-48AC-89D2-3655B119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FBFBB-810A-490F-8A8F-6BE7CBC2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2D282-8BAD-4F3F-9795-03AF883F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55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799C3-E6AF-4A31-A309-D134E6BF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D022F-BCC1-464B-8D8F-77433D0E2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D6AF4F-3870-4476-A478-8111F427C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E77B0D-4436-4C58-8D1F-007121CF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880432-6196-4DB3-831F-31403C48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A6305-C480-4453-8F8A-33389357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9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7346B-5DB7-4A65-89F5-A7DD1E3F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1483AB-8D5F-49C1-A0A9-F3EF2A9FB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C4937-43DC-4A00-A85A-39757920B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EA5D8E-54BA-4EDD-8F1F-EF8E14B9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1E7835-5DD9-4D50-AB78-841742841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BCF6CA-3A46-449A-9F7F-9CD364A7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34ADDE-D2AE-41A8-9539-49D13733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81A59E-242F-4CF1-85CB-C5106222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1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B9C9E-23A9-4995-9CE5-532E1358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0190E3-64BA-4174-BA57-A7567474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2EF390-1E2F-4F41-B194-78CB0F61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F297D9-1502-4BC0-91AB-B1C431E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04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B92F09-8431-4F91-8ED0-998DFABC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B422A70-2C70-49AE-BDE8-65A3A15B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BBE05-7387-47EB-9B70-34331ACE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6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F9BA-2F84-470E-90F0-6F7F43FE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F849B-47E6-440F-9008-D1FAF9052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84249-368B-4E86-B5D7-A056985F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A41CE-0808-4BEA-B05B-F8DB34DF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F34CE3-0518-4E75-A43B-420DD7AC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15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E5F55-71B9-4D19-BF7F-B825EAC3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FF9E4-28F7-4B51-B2C0-904EAA81E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BCE2FF-4E87-494F-8D81-B5FA715D3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703F7C-6C9D-441A-A09B-6B176F63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4027C2-A5EB-4E16-AE8B-EA105AD31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576727-A1B5-44BD-826B-55CFC3E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1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266A7-C06F-434E-B5E7-9EF181E2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EF8279-FA7F-4893-A287-AC9E73F03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77C3B2-F176-4E22-981A-E7E2045A5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D4BB15-59C5-4671-A67E-8A7067F6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F96865-0042-40F7-A785-FA7AFD14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159E0-DBBC-4592-BE85-62D348A0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38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F6E8-ED62-4DAB-B535-728DDEA8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69BBEB-1F19-4BE1-AF2A-40E934B61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D7A7-B144-44BE-A0C2-6EDEE385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4958E-FA1A-4E48-94C1-C26C4615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4F9F4C-E372-471A-B7A3-116D8AAF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35D7AF-8470-42BD-9649-77AB479A7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A470EE-4BD7-4B8A-A200-1365EE1B6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D05107-E690-440C-81F3-976E5A11E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B51D1-F80D-4199-B6F2-35BC6EEE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F2C2D2-E628-439B-973D-345F8F95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E891-5EE0-4933-9688-40EDEBB6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8ECE15-DF41-48AB-97A2-4F640DBCD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75EAF4-AF7C-4515-A4D0-5F710C32A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17D99-C1CE-4C29-933E-136D2D355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948977-133D-4CF0-9215-EAE17689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54F03-C3B4-4E88-8B2F-CA3B015E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7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92D4D-3417-4CB5-8600-EA24E50C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7110EA-9F32-4551-98E9-78EBDB2E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295F1-3C5F-49F0-B15E-3F33BFC58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A30DC9-DFF9-4B9A-8328-101ED009A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90218B-A940-4715-90EE-5DBB15F8A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C95386-B66A-447A-A211-AE79156E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E764BC-6226-4C9C-BC8A-A6BBCD1F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291D2F-BA59-4876-A4B8-E998497B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8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939EB-9073-4895-9D7D-3701EE98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26A014-B04D-43C5-9D18-97DF4965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DFCF7B-EE36-427F-8410-3C87DB56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0B2EB0-A7B0-4BF9-8C26-37E91417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5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CC9C44-E49A-4DB9-8F5D-2C6A6A88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53B074-DBFA-43BD-B9DA-E356B0E5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047216-C498-4874-8A04-3ED1A6C2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8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EF41F-7D34-4C7C-906C-D13815C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37870-84B0-4D72-BFFC-423C861E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3BB2F-E203-453C-BFBF-FBD7BFE6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6E64A-F686-42D1-A975-793FA014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6586CD-9AFC-40BF-94A0-450AED0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63520-4059-4AF0-8B77-86B3E692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19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52335-BE4E-4820-A119-8C5D990B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39079-30C7-4A10-87F9-059306278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4BBDA-CA0E-4E6E-821E-5FCFBE46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D20EE-5C2B-4217-9BE3-1AE7D91C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15D4E-F5EF-4155-BAD4-571C77BC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9818B-B517-40DE-8E3F-5FA3EAA5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8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E2BCA9-1EC0-42FA-B3A3-172D161B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7F4A6-A18D-487B-8350-7A260A532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0631B-B2B1-4DA0-9A47-BEC5ADEF3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EB274-A556-48B1-AB8D-78436BCEAF8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6B8E4-6EF0-4CAF-8D53-94731CA93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A407B-22AD-4E5D-884B-539CE55C0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0029-346C-4BE4-86D6-8157A0319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5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3D9B-CD66-497C-AB33-35C236F01154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1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3170AB-596C-4619-B6F4-D04B3187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DE2F9-F0FF-4BD3-8A4E-863CA471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1D54C-44D0-4EE6-97CE-7BCE88F7C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A7EF0-B0F5-4FAF-A465-4C13F5179189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F42571-A757-46BB-98A2-DEBFD7E14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4EBFF-7C71-4298-BE16-670657B25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B117-7426-46A0-B7E4-5B1C968F1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50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ejudatahub.net/main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://www.index.go.kr/main.do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kosis.kr/index/index.do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5061"/>
            </a:gs>
            <a:gs pos="30000">
              <a:srgbClr val="1B2645"/>
            </a:gs>
            <a:gs pos="59000">
              <a:srgbClr val="172339"/>
            </a:gs>
            <a:gs pos="87000">
              <a:srgbClr val="0C0F2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6DD8D-1EDC-4034-A6DB-DDC5E9F4235B}"/>
              </a:ext>
            </a:extLst>
          </p:cNvPr>
          <p:cNvSpPr txBox="1"/>
          <p:nvPr/>
        </p:nvSpPr>
        <p:spPr>
          <a:xfrm>
            <a:off x="2812385" y="2782669"/>
            <a:ext cx="6583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F8BE4A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B</a:t>
            </a:r>
            <a:r>
              <a:rPr lang="en-US" altLang="ko-KR" sz="3600" b="1" spc="-10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igdata</a:t>
            </a:r>
            <a:r>
              <a:rPr lang="en-US" altLang="ko-KR" sz="3600" b="1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Analysis</a:t>
            </a:r>
            <a:endParaRPr kumimoji="0" lang="en-US" altLang="ko-KR" sz="3600" b="1" i="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F91D7F4-840E-45EE-81B1-89B24BBA9FD0}"/>
              </a:ext>
            </a:extLst>
          </p:cNvPr>
          <p:cNvGrpSpPr/>
          <p:nvPr/>
        </p:nvGrpSpPr>
        <p:grpSpPr>
          <a:xfrm>
            <a:off x="9383076" y="5683858"/>
            <a:ext cx="1890454" cy="307777"/>
            <a:chOff x="1843924" y="4137615"/>
            <a:chExt cx="1890454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0EAA63-7039-4AAA-8EA4-20A2B99E6550}"/>
                </a:ext>
              </a:extLst>
            </p:cNvPr>
            <p:cNvSpPr txBox="1"/>
            <p:nvPr/>
          </p:nvSpPr>
          <p:spPr>
            <a:xfrm>
              <a:off x="1856941" y="4137615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김은민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강승웅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a아시아헤드2" panose="02020600000000000000" pitchFamily="18" charset="-127"/>
                </a:rPr>
                <a:t> 김동현 최서윤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0E61FD6-126A-4D97-B055-3C89BDE6015E}"/>
                </a:ext>
              </a:extLst>
            </p:cNvPr>
            <p:cNvCxnSpPr>
              <a:cxnSpLocks/>
            </p:cNvCxnSpPr>
            <p:nvPr/>
          </p:nvCxnSpPr>
          <p:spPr>
            <a:xfrm>
              <a:off x="1843924" y="4145874"/>
              <a:ext cx="0" cy="299518"/>
            </a:xfrm>
            <a:prstGeom prst="line">
              <a:avLst/>
            </a:prstGeom>
            <a:ln w="3810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743A33-988E-42DB-8E0C-909017CEA0BA}"/>
              </a:ext>
            </a:extLst>
          </p:cNvPr>
          <p:cNvSpPr txBox="1"/>
          <p:nvPr/>
        </p:nvSpPr>
        <p:spPr>
          <a:xfrm>
            <a:off x="6163011" y="3497328"/>
            <a:ext cx="4836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rPr>
              <a:t>For child birth rate </a:t>
            </a:r>
            <a:endParaRPr kumimoji="0" lang="ko-KR" altLang="en-US" sz="2000" b="1" i="0" u="none" strike="noStrike" kern="1200" cap="none" spc="-10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60CC7-A3B9-4692-BF8B-8F5E2061E3E1}"/>
              </a:ext>
            </a:extLst>
          </p:cNvPr>
          <p:cNvSpPr txBox="1"/>
          <p:nvPr/>
        </p:nvSpPr>
        <p:spPr>
          <a:xfrm>
            <a:off x="6163011" y="3884106"/>
            <a:ext cx="2572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( </a:t>
            </a:r>
            <a:r>
              <a:rPr lang="ko-KR" altLang="en-US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출산율 모델 예측 </a:t>
            </a:r>
            <a:r>
              <a:rPr lang="en-US" altLang="ko-KR" sz="120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  <a:cs typeface="KoPub돋움체 Bold" panose="00000800000000000000" charset="-127"/>
              </a:rPr>
              <a:t>)</a:t>
            </a:r>
            <a:endParaRPr lang="ko-KR" altLang="en-US" sz="1200" spc="-10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a아시아고딕B" panose="02020600000000000000" pitchFamily="18" charset="-127"/>
              <a:ea typeface="a아시아고딕B" panose="02020600000000000000" pitchFamily="18" charset="-127"/>
              <a:cs typeface="KoPub돋움체 Bold" panose="0000080000000000000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2A0A8-C366-4075-9355-2D8128C6FE1C}"/>
              </a:ext>
            </a:extLst>
          </p:cNvPr>
          <p:cNvSpPr txBox="1"/>
          <p:nvPr/>
        </p:nvSpPr>
        <p:spPr>
          <a:xfrm>
            <a:off x="9306818" y="6048014"/>
            <a:ext cx="2573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Powerpoint</a:t>
            </a:r>
            <a:r>
              <a:rPr lang="en-US" altLang="ko-KR" sz="10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 : team-</a:t>
            </a:r>
            <a:r>
              <a:rPr lang="en-US" altLang="ko-KR" sz="10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project_training</a:t>
            </a:r>
            <a:endParaRPr lang="ko-KR" altLang="en-US" sz="10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6B7D9-A49D-404F-8E7F-983FEDC00C38}"/>
              </a:ext>
            </a:extLst>
          </p:cNvPr>
          <p:cNvSpPr txBox="1"/>
          <p:nvPr/>
        </p:nvSpPr>
        <p:spPr>
          <a:xfrm>
            <a:off x="10228056" y="6289058"/>
            <a:ext cx="1502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BIG DATA </a:t>
            </a:r>
            <a:r>
              <a:rPr lang="ko-KR" altLang="en-US" sz="800" dirty="0" err="1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첫번째</a:t>
            </a:r>
            <a:r>
              <a:rPr lang="ko-KR" altLang="en-US" sz="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 조별 과제</a:t>
            </a:r>
          </a:p>
        </p:txBody>
      </p:sp>
    </p:spTree>
    <p:extLst>
      <p:ext uri="{BB962C8B-B14F-4D97-AF65-F5344CB8AC3E}">
        <p14:creationId xmlns:p14="http://schemas.microsoft.com/office/powerpoint/2010/main" val="18864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FB45A-956A-4023-811E-B76EC808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78" y="2957078"/>
            <a:ext cx="2762847" cy="1856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0BA99-7F20-4C2E-89DF-B5BB5420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28" y="999867"/>
            <a:ext cx="2762847" cy="1864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87535E-4F8C-4502-B29D-0C96A9425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83" y="999864"/>
            <a:ext cx="2678125" cy="1799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7D1FF6-BEEE-412F-833E-D3503C7A2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77" y="999864"/>
            <a:ext cx="2667367" cy="1799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F3C54-0584-4784-B385-D518E00A7B13}"/>
              </a:ext>
            </a:extLst>
          </p:cNvPr>
          <p:cNvSpPr txBox="1"/>
          <p:nvPr/>
        </p:nvSpPr>
        <p:spPr>
          <a:xfrm>
            <a:off x="1158423" y="491698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이상치 확인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B9829-69DA-4880-A72E-8FDA4FA50802}"/>
              </a:ext>
            </a:extLst>
          </p:cNvPr>
          <p:cNvSpPr txBox="1"/>
          <p:nvPr/>
        </p:nvSpPr>
        <p:spPr>
          <a:xfrm>
            <a:off x="1027137" y="42219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E3B69B-BE97-415E-B351-47DC15D94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91" y="2962155"/>
            <a:ext cx="2762847" cy="18568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9A7497-0F2A-409A-9FF9-70B78204D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77" y="3019097"/>
            <a:ext cx="2667368" cy="17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12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F10FD-15FF-41E0-9933-C77549FCDF65}"/>
              </a:ext>
            </a:extLst>
          </p:cNvPr>
          <p:cNvSpPr/>
          <p:nvPr/>
        </p:nvSpPr>
        <p:spPr>
          <a:xfrm>
            <a:off x="0" y="6070141"/>
            <a:ext cx="12192000" cy="781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48802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D1974-66B4-448A-972E-7CBAFB502565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66D5CFC-2081-40BB-8832-6B02398E5985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9" name="액자 18">
                <a:extLst>
                  <a:ext uri="{FF2B5EF4-FFF2-40B4-BE49-F238E27FC236}">
                    <a16:creationId xmlns:a16="http://schemas.microsoft.com/office/drawing/2014/main" id="{AA2737CE-94BB-46A8-BEA1-6DE3D305FB9A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255629-91F7-486A-9258-B3BDACCB4394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4A80A-84C3-4F8D-823A-1A7BF1CEE174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106ACE-311C-405B-BBD4-516896A76A35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4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CA1EC-74A8-4A7B-A959-0E9511184F6B}"/>
              </a:ext>
            </a:extLst>
          </p:cNvPr>
          <p:cNvSpPr txBox="1"/>
          <p:nvPr/>
        </p:nvSpPr>
        <p:spPr>
          <a:xfrm>
            <a:off x="1092313" y="2457622"/>
            <a:ext cx="272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Min-Max Scaling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FBF39-8093-427C-93EA-E3568622E775}"/>
              </a:ext>
            </a:extLst>
          </p:cNvPr>
          <p:cNvSpPr txBox="1"/>
          <p:nvPr/>
        </p:nvSpPr>
        <p:spPr>
          <a:xfrm>
            <a:off x="961027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028" name="Picture 4" descr="min max scaling에 대한 이미지 검색결과">
            <a:extLst>
              <a:ext uri="{FF2B5EF4-FFF2-40B4-BE49-F238E27FC236}">
                <a16:creationId xmlns:a16="http://schemas.microsoft.com/office/drawing/2014/main" id="{DA7E131E-66C9-47C7-ACC4-78287EA7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33" y="3964003"/>
            <a:ext cx="3820160" cy="90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DF2739-583D-415C-81EB-9713F38007EA}"/>
              </a:ext>
            </a:extLst>
          </p:cNvPr>
          <p:cNvSpPr txBox="1"/>
          <p:nvPr/>
        </p:nvSpPr>
        <p:spPr>
          <a:xfrm>
            <a:off x="1904018" y="5055669"/>
            <a:ext cx="127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Maximum value </a:t>
            </a:r>
          </a:p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in feature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7" name="자유형 8">
            <a:extLst>
              <a:ext uri="{FF2B5EF4-FFF2-40B4-BE49-F238E27FC236}">
                <a16:creationId xmlns:a16="http://schemas.microsoft.com/office/drawing/2014/main" id="{EE2AABDF-FCBE-49D5-87B3-41763049655E}"/>
              </a:ext>
            </a:extLst>
          </p:cNvPr>
          <p:cNvSpPr/>
          <p:nvPr/>
        </p:nvSpPr>
        <p:spPr>
          <a:xfrm rot="15867991" flipH="1" flipV="1">
            <a:off x="3121434" y="3757850"/>
            <a:ext cx="315346" cy="160527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자유형 8">
            <a:extLst>
              <a:ext uri="{FF2B5EF4-FFF2-40B4-BE49-F238E27FC236}">
                <a16:creationId xmlns:a16="http://schemas.microsoft.com/office/drawing/2014/main" id="{DAD8A3D9-4C1F-468B-ACE8-1F376D476D6E}"/>
              </a:ext>
            </a:extLst>
          </p:cNvPr>
          <p:cNvSpPr/>
          <p:nvPr/>
        </p:nvSpPr>
        <p:spPr>
          <a:xfrm rot="19793794" flipH="1" flipV="1">
            <a:off x="3091408" y="4947697"/>
            <a:ext cx="366707" cy="215944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DD3A49-4930-4D65-B18A-4051DA362D8A}"/>
              </a:ext>
            </a:extLst>
          </p:cNvPr>
          <p:cNvSpPr txBox="1"/>
          <p:nvPr/>
        </p:nvSpPr>
        <p:spPr>
          <a:xfrm>
            <a:off x="2094206" y="3480165"/>
            <a:ext cx="127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Original value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BFB8B3-88F3-4400-949B-BC908B4B8479}"/>
              </a:ext>
            </a:extLst>
          </p:cNvPr>
          <p:cNvGrpSpPr/>
          <p:nvPr/>
        </p:nvGrpSpPr>
        <p:grpSpPr>
          <a:xfrm>
            <a:off x="5094093" y="4129609"/>
            <a:ext cx="1529963" cy="584775"/>
            <a:chOff x="5094093" y="4129609"/>
            <a:chExt cx="1529963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227052-CE5C-406F-B341-59EE79EBBE12}"/>
                </a:ext>
              </a:extLst>
            </p:cNvPr>
            <p:cNvSpPr txBox="1"/>
            <p:nvPr/>
          </p:nvSpPr>
          <p:spPr>
            <a:xfrm>
              <a:off x="5344061" y="4129609"/>
              <a:ext cx="12799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n>
                    <a:solidFill>
                      <a:schemeClr val="bg1">
                        <a:alpha val="500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손글씨 펜" pitchFamily="66" charset="-127"/>
                  <a:ea typeface="나눔손글씨 펜" pitchFamily="66" charset="-127"/>
                </a:rPr>
                <a:t>Minimum value</a:t>
              </a:r>
            </a:p>
            <a:p>
              <a:r>
                <a:rPr lang="en-US" altLang="ko-KR" sz="1600" dirty="0">
                  <a:ln>
                    <a:solidFill>
                      <a:schemeClr val="bg1">
                        <a:alpha val="500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손글씨 펜" pitchFamily="66" charset="-127"/>
                  <a:ea typeface="나눔손글씨 펜" pitchFamily="66" charset="-127"/>
                </a:rPr>
                <a:t>In feature</a:t>
              </a:r>
              <a:endParaRPr lang="ko-KR" altLang="en-US" sz="14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0F9CDEAC-8F3F-440F-B841-A31F55CD6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4290" y="4509159"/>
              <a:ext cx="239771" cy="1736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103A37C-35F7-436D-81AC-05FAF64EFB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4093" y="4222402"/>
              <a:ext cx="249968" cy="11633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none" w="lg" len="lg"/>
              <a:tailEnd type="stealt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244E70D-C674-40F5-8E1F-1FFA13822C68}"/>
              </a:ext>
            </a:extLst>
          </p:cNvPr>
          <p:cNvSpPr txBox="1"/>
          <p:nvPr/>
        </p:nvSpPr>
        <p:spPr>
          <a:xfrm>
            <a:off x="2562676" y="5858278"/>
            <a:ext cx="2694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rgbClr val="C00000"/>
                </a:solidFill>
                <a:latin typeface="나눔손글씨 펜" pitchFamily="66" charset="-127"/>
                <a:ea typeface="나눔손글씨 펜" pitchFamily="66" charset="-127"/>
              </a:rPr>
              <a:t>Rescales feature values to between 0 and 1</a:t>
            </a:r>
            <a:endParaRPr lang="ko-KR" altLang="en-US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C000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CCFE21-E4DE-426C-BA3A-948CE42E7DBE}"/>
              </a:ext>
            </a:extLst>
          </p:cNvPr>
          <p:cNvSpPr txBox="1"/>
          <p:nvPr/>
        </p:nvSpPr>
        <p:spPr>
          <a:xfrm>
            <a:off x="677770" y="3900795"/>
            <a:ext cx="127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5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itchFamily="66" charset="-127"/>
                <a:ea typeface="나눔손글씨 펜" pitchFamily="66" charset="-127"/>
              </a:rPr>
              <a:t>Rescaled value</a:t>
            </a:r>
            <a:endParaRPr lang="ko-KR" altLang="en-US" sz="1400" dirty="0">
              <a:ln>
                <a:solidFill>
                  <a:schemeClr val="bg1">
                    <a:alpha val="5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6" name="자유형 8">
            <a:extLst>
              <a:ext uri="{FF2B5EF4-FFF2-40B4-BE49-F238E27FC236}">
                <a16:creationId xmlns:a16="http://schemas.microsoft.com/office/drawing/2014/main" id="{E1012B55-8617-43A5-99E6-016E888200AE}"/>
              </a:ext>
            </a:extLst>
          </p:cNvPr>
          <p:cNvSpPr/>
          <p:nvPr/>
        </p:nvSpPr>
        <p:spPr>
          <a:xfrm rot="15867991" flipH="1" flipV="1">
            <a:off x="1724319" y="4165491"/>
            <a:ext cx="207255" cy="86286"/>
          </a:xfrm>
          <a:custGeom>
            <a:avLst/>
            <a:gdLst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806449"/>
              <a:gd name="connsiteX1" fmla="*/ 409575 w 1676400"/>
              <a:gd name="connsiteY1" fmla="*/ 179387 h 806449"/>
              <a:gd name="connsiteX2" fmla="*/ 962025 w 1676400"/>
              <a:gd name="connsiteY2" fmla="*/ 265112 h 806449"/>
              <a:gd name="connsiteX3" fmla="*/ 971550 w 1676400"/>
              <a:gd name="connsiteY3" fmla="*/ 769937 h 806449"/>
              <a:gd name="connsiteX4" fmla="*/ 657225 w 1676400"/>
              <a:gd name="connsiteY4" fmla="*/ 484187 h 806449"/>
              <a:gd name="connsiteX5" fmla="*/ 1162050 w 1676400"/>
              <a:gd name="connsiteY5" fmla="*/ 7937 h 806449"/>
              <a:gd name="connsiteX6" fmla="*/ 1676400 w 1676400"/>
              <a:gd name="connsiteY6" fmla="*/ 436562 h 806449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46112 h 797557"/>
              <a:gd name="connsiteX1" fmla="*/ 409575 w 1676400"/>
              <a:gd name="connsiteY1" fmla="*/ 179387 h 797557"/>
              <a:gd name="connsiteX2" fmla="*/ 1013867 w 1676400"/>
              <a:gd name="connsiteY2" fmla="*/ 318467 h 797557"/>
              <a:gd name="connsiteX3" fmla="*/ 971550 w 1676400"/>
              <a:gd name="connsiteY3" fmla="*/ 769937 h 797557"/>
              <a:gd name="connsiteX4" fmla="*/ 657225 w 1676400"/>
              <a:gd name="connsiteY4" fmla="*/ 484187 h 797557"/>
              <a:gd name="connsiteX5" fmla="*/ 1162050 w 1676400"/>
              <a:gd name="connsiteY5" fmla="*/ 7937 h 797557"/>
              <a:gd name="connsiteX6" fmla="*/ 1676400 w 1676400"/>
              <a:gd name="connsiteY6" fmla="*/ 436562 h 797557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54497 h 814326"/>
              <a:gd name="connsiteX1" fmla="*/ 409575 w 1676400"/>
              <a:gd name="connsiteY1" fmla="*/ 187772 h 814326"/>
              <a:gd name="connsiteX2" fmla="*/ 1013867 w 1676400"/>
              <a:gd name="connsiteY2" fmla="*/ 326852 h 814326"/>
              <a:gd name="connsiteX3" fmla="*/ 971550 w 1676400"/>
              <a:gd name="connsiteY3" fmla="*/ 778322 h 814326"/>
              <a:gd name="connsiteX4" fmla="*/ 725835 w 1676400"/>
              <a:gd name="connsiteY4" fmla="*/ 542876 h 814326"/>
              <a:gd name="connsiteX5" fmla="*/ 1162050 w 1676400"/>
              <a:gd name="connsiteY5" fmla="*/ 16322 h 814326"/>
              <a:gd name="connsiteX6" fmla="*/ 1676400 w 1676400"/>
              <a:gd name="connsiteY6" fmla="*/ 444947 h 814326"/>
              <a:gd name="connsiteX0" fmla="*/ 0 w 1676400"/>
              <a:gd name="connsiteY0" fmla="*/ 696045 h 855874"/>
              <a:gd name="connsiteX1" fmla="*/ 409575 w 1676400"/>
              <a:gd name="connsiteY1" fmla="*/ 229320 h 855874"/>
              <a:gd name="connsiteX2" fmla="*/ 1013867 w 1676400"/>
              <a:gd name="connsiteY2" fmla="*/ 368400 h 855874"/>
              <a:gd name="connsiteX3" fmla="*/ 971550 w 1676400"/>
              <a:gd name="connsiteY3" fmla="*/ 819870 h 855874"/>
              <a:gd name="connsiteX4" fmla="*/ 725835 w 1676400"/>
              <a:gd name="connsiteY4" fmla="*/ 584424 h 855874"/>
              <a:gd name="connsiteX5" fmla="*/ 1162050 w 1676400"/>
              <a:gd name="connsiteY5" fmla="*/ 57870 h 855874"/>
              <a:gd name="connsiteX6" fmla="*/ 1676400 w 1676400"/>
              <a:gd name="connsiteY6" fmla="*/ 486495 h 855874"/>
              <a:gd name="connsiteX0" fmla="*/ 0 w 1676400"/>
              <a:gd name="connsiteY0" fmla="*/ 745555 h 905384"/>
              <a:gd name="connsiteX1" fmla="*/ 409575 w 1676400"/>
              <a:gd name="connsiteY1" fmla="*/ 278830 h 905384"/>
              <a:gd name="connsiteX2" fmla="*/ 1013867 w 1676400"/>
              <a:gd name="connsiteY2" fmla="*/ 417910 h 905384"/>
              <a:gd name="connsiteX3" fmla="*/ 971550 w 1676400"/>
              <a:gd name="connsiteY3" fmla="*/ 869380 h 905384"/>
              <a:gd name="connsiteX4" fmla="*/ 725835 w 1676400"/>
              <a:gd name="connsiteY4" fmla="*/ 633934 h 905384"/>
              <a:gd name="connsiteX5" fmla="*/ 1229891 w 1676400"/>
              <a:gd name="connsiteY5" fmla="*/ 57870 h 905384"/>
              <a:gd name="connsiteX6" fmla="*/ 1676400 w 1676400"/>
              <a:gd name="connsiteY6" fmla="*/ 536005 h 905384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723057 h 882886"/>
              <a:gd name="connsiteX1" fmla="*/ 409575 w 1676400"/>
              <a:gd name="connsiteY1" fmla="*/ 256332 h 882886"/>
              <a:gd name="connsiteX2" fmla="*/ 1013867 w 1676400"/>
              <a:gd name="connsiteY2" fmla="*/ 395412 h 882886"/>
              <a:gd name="connsiteX3" fmla="*/ 971550 w 1676400"/>
              <a:gd name="connsiteY3" fmla="*/ 846882 h 882886"/>
              <a:gd name="connsiteX4" fmla="*/ 725835 w 1676400"/>
              <a:gd name="connsiteY4" fmla="*/ 611436 h 882886"/>
              <a:gd name="connsiteX5" fmla="*/ 1229891 w 1676400"/>
              <a:gd name="connsiteY5" fmla="*/ 35372 h 882886"/>
              <a:gd name="connsiteX6" fmla="*/ 1676400 w 1676400"/>
              <a:gd name="connsiteY6" fmla="*/ 513507 h 882886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692005 h 839833"/>
              <a:gd name="connsiteX1" fmla="*/ 409575 w 1676400"/>
              <a:gd name="connsiteY1" fmla="*/ 225280 h 839833"/>
              <a:gd name="connsiteX2" fmla="*/ 1013867 w 1676400"/>
              <a:gd name="connsiteY2" fmla="*/ 364360 h 839833"/>
              <a:gd name="connsiteX3" fmla="*/ 971550 w 1676400"/>
              <a:gd name="connsiteY3" fmla="*/ 815830 h 839833"/>
              <a:gd name="connsiteX4" fmla="*/ 725835 w 1676400"/>
              <a:gd name="connsiteY4" fmla="*/ 508376 h 839833"/>
              <a:gd name="connsiteX5" fmla="*/ 1229891 w 1676400"/>
              <a:gd name="connsiteY5" fmla="*/ 4320 h 839833"/>
              <a:gd name="connsiteX6" fmla="*/ 1676400 w 1676400"/>
              <a:gd name="connsiteY6" fmla="*/ 482455 h 839833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6400"/>
              <a:gd name="connsiteY0" fmla="*/ 704300 h 852128"/>
              <a:gd name="connsiteX1" fmla="*/ 409575 w 1676400"/>
              <a:gd name="connsiteY1" fmla="*/ 237575 h 852128"/>
              <a:gd name="connsiteX2" fmla="*/ 1013867 w 1676400"/>
              <a:gd name="connsiteY2" fmla="*/ 376655 h 852128"/>
              <a:gd name="connsiteX3" fmla="*/ 971550 w 1676400"/>
              <a:gd name="connsiteY3" fmla="*/ 828125 h 852128"/>
              <a:gd name="connsiteX4" fmla="*/ 725835 w 1676400"/>
              <a:gd name="connsiteY4" fmla="*/ 520671 h 852128"/>
              <a:gd name="connsiteX5" fmla="*/ 1229891 w 1676400"/>
              <a:gd name="connsiteY5" fmla="*/ 16615 h 852128"/>
              <a:gd name="connsiteX6" fmla="*/ 1676400 w 1676400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70645"/>
              <a:gd name="connsiteY0" fmla="*/ 808704 h 852128"/>
              <a:gd name="connsiteX1" fmla="*/ 403820 w 1670645"/>
              <a:gd name="connsiteY1" fmla="*/ 237575 h 852128"/>
              <a:gd name="connsiteX2" fmla="*/ 1008112 w 1670645"/>
              <a:gd name="connsiteY2" fmla="*/ 376655 h 852128"/>
              <a:gd name="connsiteX3" fmla="*/ 965795 w 1670645"/>
              <a:gd name="connsiteY3" fmla="*/ 828125 h 852128"/>
              <a:gd name="connsiteX4" fmla="*/ 720080 w 1670645"/>
              <a:gd name="connsiteY4" fmla="*/ 520671 h 852128"/>
              <a:gd name="connsiteX5" fmla="*/ 1224136 w 1670645"/>
              <a:gd name="connsiteY5" fmla="*/ 16615 h 852128"/>
              <a:gd name="connsiteX6" fmla="*/ 1670645 w 1670645"/>
              <a:gd name="connsiteY6" fmla="*/ 494750 h 852128"/>
              <a:gd name="connsiteX0" fmla="*/ 0 w 1683394"/>
              <a:gd name="connsiteY0" fmla="*/ 842861 h 886285"/>
              <a:gd name="connsiteX1" fmla="*/ 403820 w 1683394"/>
              <a:gd name="connsiteY1" fmla="*/ 271732 h 886285"/>
              <a:gd name="connsiteX2" fmla="*/ 1008112 w 1683394"/>
              <a:gd name="connsiteY2" fmla="*/ 410812 h 886285"/>
              <a:gd name="connsiteX3" fmla="*/ 965795 w 1683394"/>
              <a:gd name="connsiteY3" fmla="*/ 862282 h 886285"/>
              <a:gd name="connsiteX4" fmla="*/ 720080 w 1683394"/>
              <a:gd name="connsiteY4" fmla="*/ 554828 h 886285"/>
              <a:gd name="connsiteX5" fmla="*/ 1224136 w 1683394"/>
              <a:gd name="connsiteY5" fmla="*/ 50772 h 886285"/>
              <a:gd name="connsiteX6" fmla="*/ 1683394 w 1683394"/>
              <a:gd name="connsiteY6" fmla="*/ 250200 h 886285"/>
              <a:gd name="connsiteX0" fmla="*/ 0 w 1683394"/>
              <a:gd name="connsiteY0" fmla="*/ 842860 h 886284"/>
              <a:gd name="connsiteX1" fmla="*/ 403820 w 1683394"/>
              <a:gd name="connsiteY1" fmla="*/ 271731 h 886284"/>
              <a:gd name="connsiteX2" fmla="*/ 1008112 w 1683394"/>
              <a:gd name="connsiteY2" fmla="*/ 410811 h 886284"/>
              <a:gd name="connsiteX3" fmla="*/ 965795 w 1683394"/>
              <a:gd name="connsiteY3" fmla="*/ 862281 h 886284"/>
              <a:gd name="connsiteX4" fmla="*/ 720080 w 1683394"/>
              <a:gd name="connsiteY4" fmla="*/ 554827 h 886284"/>
              <a:gd name="connsiteX5" fmla="*/ 1224136 w 1683394"/>
              <a:gd name="connsiteY5" fmla="*/ 50771 h 886284"/>
              <a:gd name="connsiteX6" fmla="*/ 1683394 w 1683394"/>
              <a:gd name="connsiteY6" fmla="*/ 250199 h 886284"/>
              <a:gd name="connsiteX0" fmla="*/ 0 w 1683394"/>
              <a:gd name="connsiteY0" fmla="*/ 805222 h 848646"/>
              <a:gd name="connsiteX1" fmla="*/ 403820 w 1683394"/>
              <a:gd name="connsiteY1" fmla="*/ 234093 h 848646"/>
              <a:gd name="connsiteX2" fmla="*/ 1008112 w 1683394"/>
              <a:gd name="connsiteY2" fmla="*/ 373173 h 848646"/>
              <a:gd name="connsiteX3" fmla="*/ 965795 w 1683394"/>
              <a:gd name="connsiteY3" fmla="*/ 824643 h 848646"/>
              <a:gd name="connsiteX4" fmla="*/ 720080 w 1683394"/>
              <a:gd name="connsiteY4" fmla="*/ 517189 h 848646"/>
              <a:gd name="connsiteX5" fmla="*/ 1093834 w 1683394"/>
              <a:gd name="connsiteY5" fmla="*/ 50771 h 848646"/>
              <a:gd name="connsiteX6" fmla="*/ 1683394 w 1683394"/>
              <a:gd name="connsiteY6" fmla="*/ 212561 h 848646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86754"/>
              <a:gd name="connsiteX1" fmla="*/ 403820 w 1683394"/>
              <a:gd name="connsiteY1" fmla="*/ 272201 h 886754"/>
              <a:gd name="connsiteX2" fmla="*/ 1008112 w 1683394"/>
              <a:gd name="connsiteY2" fmla="*/ 411281 h 886754"/>
              <a:gd name="connsiteX3" fmla="*/ 965795 w 1683394"/>
              <a:gd name="connsiteY3" fmla="*/ 862751 h 886754"/>
              <a:gd name="connsiteX4" fmla="*/ 720080 w 1683394"/>
              <a:gd name="connsiteY4" fmla="*/ 555297 h 886754"/>
              <a:gd name="connsiteX5" fmla="*/ 1093834 w 1683394"/>
              <a:gd name="connsiteY5" fmla="*/ 88879 h 886754"/>
              <a:gd name="connsiteX6" fmla="*/ 1683394 w 1683394"/>
              <a:gd name="connsiteY6" fmla="*/ 250669 h 886754"/>
              <a:gd name="connsiteX0" fmla="*/ 0 w 1683394"/>
              <a:gd name="connsiteY0" fmla="*/ 843330 h 843329"/>
              <a:gd name="connsiteX1" fmla="*/ 403820 w 1683394"/>
              <a:gd name="connsiteY1" fmla="*/ 272201 h 843329"/>
              <a:gd name="connsiteX2" fmla="*/ 1008112 w 1683394"/>
              <a:gd name="connsiteY2" fmla="*/ 411281 h 843329"/>
              <a:gd name="connsiteX3" fmla="*/ 1061068 w 1683394"/>
              <a:gd name="connsiteY3" fmla="*/ 799419 h 843329"/>
              <a:gd name="connsiteX4" fmla="*/ 720080 w 1683394"/>
              <a:gd name="connsiteY4" fmla="*/ 555297 h 843329"/>
              <a:gd name="connsiteX5" fmla="*/ 1093834 w 1683394"/>
              <a:gd name="connsiteY5" fmla="*/ 88879 h 843329"/>
              <a:gd name="connsiteX6" fmla="*/ 1683394 w 1683394"/>
              <a:gd name="connsiteY6" fmla="*/ 250669 h 843329"/>
              <a:gd name="connsiteX0" fmla="*/ 0 w 1683394"/>
              <a:gd name="connsiteY0" fmla="*/ 843330 h 870193"/>
              <a:gd name="connsiteX1" fmla="*/ 403820 w 1683394"/>
              <a:gd name="connsiteY1" fmla="*/ 272201 h 870193"/>
              <a:gd name="connsiteX2" fmla="*/ 1008112 w 1683394"/>
              <a:gd name="connsiteY2" fmla="*/ 411281 h 870193"/>
              <a:gd name="connsiteX3" fmla="*/ 1061068 w 1683394"/>
              <a:gd name="connsiteY3" fmla="*/ 799419 h 870193"/>
              <a:gd name="connsiteX4" fmla="*/ 720080 w 1683394"/>
              <a:gd name="connsiteY4" fmla="*/ 555297 h 870193"/>
              <a:gd name="connsiteX5" fmla="*/ 1093834 w 1683394"/>
              <a:gd name="connsiteY5" fmla="*/ 88879 h 870193"/>
              <a:gd name="connsiteX6" fmla="*/ 1683394 w 1683394"/>
              <a:gd name="connsiteY6" fmla="*/ 250669 h 870193"/>
              <a:gd name="connsiteX0" fmla="*/ 0 w 1683394"/>
              <a:gd name="connsiteY0" fmla="*/ 843330 h 944648"/>
              <a:gd name="connsiteX1" fmla="*/ 403820 w 1683394"/>
              <a:gd name="connsiteY1" fmla="*/ 272201 h 944648"/>
              <a:gd name="connsiteX2" fmla="*/ 1008112 w 1683394"/>
              <a:gd name="connsiteY2" fmla="*/ 411281 h 944648"/>
              <a:gd name="connsiteX3" fmla="*/ 1041050 w 1683394"/>
              <a:gd name="connsiteY3" fmla="*/ 873873 h 944648"/>
              <a:gd name="connsiteX4" fmla="*/ 720080 w 1683394"/>
              <a:gd name="connsiteY4" fmla="*/ 555297 h 944648"/>
              <a:gd name="connsiteX5" fmla="*/ 1093834 w 1683394"/>
              <a:gd name="connsiteY5" fmla="*/ 88879 h 944648"/>
              <a:gd name="connsiteX6" fmla="*/ 1683394 w 1683394"/>
              <a:gd name="connsiteY6" fmla="*/ 250669 h 944648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944647"/>
              <a:gd name="connsiteX1" fmla="*/ 403820 w 1683394"/>
              <a:gd name="connsiteY1" fmla="*/ 272201 h 944647"/>
              <a:gd name="connsiteX2" fmla="*/ 1008112 w 1683394"/>
              <a:gd name="connsiteY2" fmla="*/ 411281 h 944647"/>
              <a:gd name="connsiteX3" fmla="*/ 1041050 w 1683394"/>
              <a:gd name="connsiteY3" fmla="*/ 873873 h 944647"/>
              <a:gd name="connsiteX4" fmla="*/ 720080 w 1683394"/>
              <a:gd name="connsiteY4" fmla="*/ 555297 h 944647"/>
              <a:gd name="connsiteX5" fmla="*/ 1093834 w 1683394"/>
              <a:gd name="connsiteY5" fmla="*/ 88879 h 944647"/>
              <a:gd name="connsiteX6" fmla="*/ 1683394 w 1683394"/>
              <a:gd name="connsiteY6" fmla="*/ 250669 h 944647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77629"/>
              <a:gd name="connsiteX1" fmla="*/ 403820 w 1683394"/>
              <a:gd name="connsiteY1" fmla="*/ 272201 h 877629"/>
              <a:gd name="connsiteX2" fmla="*/ 1002811 w 1683394"/>
              <a:gd name="connsiteY2" fmla="*/ 532762 h 877629"/>
              <a:gd name="connsiteX3" fmla="*/ 1041050 w 1683394"/>
              <a:gd name="connsiteY3" fmla="*/ 873873 h 877629"/>
              <a:gd name="connsiteX4" fmla="*/ 720080 w 1683394"/>
              <a:gd name="connsiteY4" fmla="*/ 555297 h 877629"/>
              <a:gd name="connsiteX5" fmla="*/ 1093834 w 1683394"/>
              <a:gd name="connsiteY5" fmla="*/ 88879 h 877629"/>
              <a:gd name="connsiteX6" fmla="*/ 1683394 w 1683394"/>
              <a:gd name="connsiteY6" fmla="*/ 250669 h 877629"/>
              <a:gd name="connsiteX0" fmla="*/ 0 w 1683394"/>
              <a:gd name="connsiteY0" fmla="*/ 843330 h 890038"/>
              <a:gd name="connsiteX1" fmla="*/ 403820 w 1683394"/>
              <a:gd name="connsiteY1" fmla="*/ 272201 h 890038"/>
              <a:gd name="connsiteX2" fmla="*/ 1022828 w 1683394"/>
              <a:gd name="connsiteY2" fmla="*/ 458307 h 890038"/>
              <a:gd name="connsiteX3" fmla="*/ 1041050 w 1683394"/>
              <a:gd name="connsiteY3" fmla="*/ 873873 h 890038"/>
              <a:gd name="connsiteX4" fmla="*/ 720080 w 1683394"/>
              <a:gd name="connsiteY4" fmla="*/ 555297 h 890038"/>
              <a:gd name="connsiteX5" fmla="*/ 1093834 w 1683394"/>
              <a:gd name="connsiteY5" fmla="*/ 88879 h 890038"/>
              <a:gd name="connsiteX6" fmla="*/ 1683394 w 1683394"/>
              <a:gd name="connsiteY6" fmla="*/ 250669 h 890038"/>
              <a:gd name="connsiteX0" fmla="*/ 0 w 1683394"/>
              <a:gd name="connsiteY0" fmla="*/ 843330 h 926101"/>
              <a:gd name="connsiteX1" fmla="*/ 403820 w 1683394"/>
              <a:gd name="connsiteY1" fmla="*/ 272201 h 926101"/>
              <a:gd name="connsiteX2" fmla="*/ 1022828 w 1683394"/>
              <a:gd name="connsiteY2" fmla="*/ 458307 h 926101"/>
              <a:gd name="connsiteX3" fmla="*/ 1041050 w 1683394"/>
              <a:gd name="connsiteY3" fmla="*/ 873873 h 926101"/>
              <a:gd name="connsiteX4" fmla="*/ 720080 w 1683394"/>
              <a:gd name="connsiteY4" fmla="*/ 555297 h 926101"/>
              <a:gd name="connsiteX5" fmla="*/ 1093834 w 1683394"/>
              <a:gd name="connsiteY5" fmla="*/ 88879 h 926101"/>
              <a:gd name="connsiteX6" fmla="*/ 1683394 w 1683394"/>
              <a:gd name="connsiteY6" fmla="*/ 250669 h 926101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43330 h 913446"/>
              <a:gd name="connsiteX1" fmla="*/ 403820 w 1683394"/>
              <a:gd name="connsiteY1" fmla="*/ 272201 h 913446"/>
              <a:gd name="connsiteX2" fmla="*/ 1022828 w 1683394"/>
              <a:gd name="connsiteY2" fmla="*/ 458307 h 913446"/>
              <a:gd name="connsiteX3" fmla="*/ 1041050 w 1683394"/>
              <a:gd name="connsiteY3" fmla="*/ 873873 h 913446"/>
              <a:gd name="connsiteX4" fmla="*/ 720080 w 1683394"/>
              <a:gd name="connsiteY4" fmla="*/ 555297 h 913446"/>
              <a:gd name="connsiteX5" fmla="*/ 1093834 w 1683394"/>
              <a:gd name="connsiteY5" fmla="*/ 88879 h 913446"/>
              <a:gd name="connsiteX6" fmla="*/ 1683394 w 1683394"/>
              <a:gd name="connsiteY6" fmla="*/ 250669 h 913446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  <a:gd name="connsiteX0" fmla="*/ 0 w 1683394"/>
              <a:gd name="connsiteY0" fmla="*/ 813181 h 883297"/>
              <a:gd name="connsiteX1" fmla="*/ 403820 w 1683394"/>
              <a:gd name="connsiteY1" fmla="*/ 242052 h 883297"/>
              <a:gd name="connsiteX2" fmla="*/ 1022828 w 1683394"/>
              <a:gd name="connsiteY2" fmla="*/ 428158 h 883297"/>
              <a:gd name="connsiteX3" fmla="*/ 1041050 w 1683394"/>
              <a:gd name="connsiteY3" fmla="*/ 843724 h 883297"/>
              <a:gd name="connsiteX4" fmla="*/ 720080 w 1683394"/>
              <a:gd name="connsiteY4" fmla="*/ 525148 h 883297"/>
              <a:gd name="connsiteX5" fmla="*/ 1093834 w 1683394"/>
              <a:gd name="connsiteY5" fmla="*/ 58730 h 883297"/>
              <a:gd name="connsiteX6" fmla="*/ 1683394 w 1683394"/>
              <a:gd name="connsiteY6" fmla="*/ 220520 h 88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3394" h="883297">
                <a:moveTo>
                  <a:pt x="0" y="813181"/>
                </a:moveTo>
                <a:cubicBezTo>
                  <a:pt x="5028" y="655428"/>
                  <a:pt x="176383" y="334184"/>
                  <a:pt x="403820" y="242052"/>
                </a:cubicBezTo>
                <a:cubicBezTo>
                  <a:pt x="631257" y="149920"/>
                  <a:pt x="885147" y="220677"/>
                  <a:pt x="1022828" y="428158"/>
                </a:cubicBezTo>
                <a:cubicBezTo>
                  <a:pt x="1160509" y="635639"/>
                  <a:pt x="1125033" y="804151"/>
                  <a:pt x="1041050" y="843724"/>
                </a:cubicBezTo>
                <a:cubicBezTo>
                  <a:pt x="957067" y="883297"/>
                  <a:pt x="727390" y="742470"/>
                  <a:pt x="720080" y="525148"/>
                </a:cubicBezTo>
                <a:cubicBezTo>
                  <a:pt x="712770" y="307826"/>
                  <a:pt x="895951" y="117460"/>
                  <a:pt x="1093834" y="58730"/>
                </a:cubicBezTo>
                <a:cubicBezTo>
                  <a:pt x="1291717" y="0"/>
                  <a:pt x="1514505" y="83694"/>
                  <a:pt x="1683394" y="220520"/>
                </a:cubicBezTo>
              </a:path>
            </a:pathLst>
          </a:custGeom>
          <a:ln w="19050">
            <a:solidFill>
              <a:schemeClr val="tx1">
                <a:lumMod val="75000"/>
                <a:lumOff val="25000"/>
              </a:schemeClr>
            </a:solidFill>
            <a:headEnd type="non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0BEF099-2F80-4118-9BB3-2CAD6642F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14" y="3429000"/>
            <a:ext cx="4969396" cy="28153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4AEB4B-5DC4-44A1-BA49-A57DF3B1D5DF}"/>
              </a:ext>
            </a:extLst>
          </p:cNvPr>
          <p:cNvSpPr txBox="1"/>
          <p:nvPr/>
        </p:nvSpPr>
        <p:spPr>
          <a:xfrm>
            <a:off x="6383130" y="3198290"/>
            <a:ext cx="27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Scaling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후 데이터 모습 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32</a:t>
            </a: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개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C300D-9E92-4EBB-BB02-FD996F47B9DD}"/>
              </a:ext>
            </a:extLst>
          </p:cNvPr>
          <p:cNvSpPr txBox="1"/>
          <p:nvPr/>
        </p:nvSpPr>
        <p:spPr>
          <a:xfrm>
            <a:off x="7726558" y="6336571"/>
            <a:ext cx="2723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0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사이 값으로 변환</a:t>
            </a:r>
          </a:p>
        </p:txBody>
      </p:sp>
    </p:spTree>
    <p:extLst>
      <p:ext uri="{BB962C8B-B14F-4D97-AF65-F5344CB8AC3E}">
        <p14:creationId xmlns:p14="http://schemas.microsoft.com/office/powerpoint/2010/main" val="404376398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750073-944D-42CB-95E9-87D0A08D1839}"/>
              </a:ext>
            </a:extLst>
          </p:cNvPr>
          <p:cNvSpPr/>
          <p:nvPr/>
        </p:nvSpPr>
        <p:spPr>
          <a:xfrm>
            <a:off x="0" y="6070141"/>
            <a:ext cx="12192000" cy="7819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47778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487185-323D-4D4F-847D-9F40D6E59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1" y="2380215"/>
            <a:ext cx="5253134" cy="438356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EDB5B1-9FDF-4061-B0B4-3EFF6841770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5B4B094-657D-4516-B28E-4324C822ED2F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48C24C8A-2DBE-4C31-82A3-65E6BF814223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E85334-BFF3-4B01-AAD2-EA3F1FDE2F08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C07ABF-1E0D-4554-910F-1798B7A6147C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7FDDB24-D028-4FF0-B754-1921BAE7A5A5}"/>
              </a:ext>
            </a:extLst>
          </p:cNvPr>
          <p:cNvSpPr txBox="1"/>
          <p:nvPr/>
        </p:nvSpPr>
        <p:spPr>
          <a:xfrm>
            <a:off x="1092313" y="2457622"/>
            <a:ext cx="272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상관분석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63976-11EE-4B6E-A8A5-D839C66FEECA}"/>
              </a:ext>
            </a:extLst>
          </p:cNvPr>
          <p:cNvSpPr txBox="1"/>
          <p:nvPr/>
        </p:nvSpPr>
        <p:spPr>
          <a:xfrm>
            <a:off x="961027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7EBED-111C-42BB-9737-6F1EAACD9BBB}"/>
              </a:ext>
            </a:extLst>
          </p:cNvPr>
          <p:cNvGrpSpPr/>
          <p:nvPr/>
        </p:nvGrpSpPr>
        <p:grpSpPr>
          <a:xfrm>
            <a:off x="9080274" y="3252841"/>
            <a:ext cx="2207186" cy="3115783"/>
            <a:chOff x="9054728" y="3201041"/>
            <a:chExt cx="2207186" cy="311578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2346B54-4D5B-485B-94BE-2312AD7A20F5}"/>
                </a:ext>
              </a:extLst>
            </p:cNvPr>
            <p:cNvSpPr/>
            <p:nvPr/>
          </p:nvSpPr>
          <p:spPr>
            <a:xfrm>
              <a:off x="9054728" y="3201041"/>
              <a:ext cx="2207186" cy="31157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2C73F6-1EBB-4ED0-85BB-5D12251B4AB1}"/>
                </a:ext>
              </a:extLst>
            </p:cNvPr>
            <p:cNvSpPr txBox="1"/>
            <p:nvPr/>
          </p:nvSpPr>
          <p:spPr>
            <a:xfrm>
              <a:off x="9370302" y="3405312"/>
              <a:ext cx="1576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상관계수 확인 후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상관성이 낮은 변수 제거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CA529D-EF3C-4F41-B83D-430E6F7A7280}"/>
                </a:ext>
              </a:extLst>
            </p:cNvPr>
            <p:cNvSpPr txBox="1"/>
            <p:nvPr/>
          </p:nvSpPr>
          <p:spPr>
            <a:xfrm>
              <a:off x="9279829" y="4227986"/>
              <a:ext cx="1756983" cy="1223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사교육비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사회단체참여율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원자료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다문화출생아수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전국 이혼건수 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실업률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  <a:p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del </a:t>
              </a:r>
              <a:r>
                <a:rPr lang="en-US" altLang="ko-KR" sz="1050" dirty="0" err="1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rdf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['</a:t>
              </a:r>
              <a:r>
                <a:rPr lang="ko-KR" altLang="en-US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주택매매가격동향</a:t>
              </a:r>
              <a:r>
                <a:rPr lang="en-US" altLang="ko-KR" sz="1050" dirty="0">
                  <a:solidFill>
                    <a:schemeClr val="bg1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']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0436F6-D69C-4596-B5DF-A9EBDE5F73A0}"/>
                </a:ext>
              </a:extLst>
            </p:cNvPr>
            <p:cNvSpPr txBox="1"/>
            <p:nvPr/>
          </p:nvSpPr>
          <p:spPr>
            <a:xfrm>
              <a:off x="9370302" y="5812227"/>
              <a:ext cx="1576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25</a:t>
              </a:r>
              <a:r>
                <a:rPr lang="ko-KR" altLang="en-US" sz="1200" dirty="0">
                  <a:solidFill>
                    <a:schemeClr val="bg1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개 변수 축소</a:t>
              </a:r>
              <a:endParaRPr lang="en-US" altLang="ko-KR" sz="12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E62F17-F8B3-44C3-8DD4-ADF4050C2D3A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5 page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41E90A-8229-4D29-A0B0-8527247508DC}"/>
              </a:ext>
            </a:extLst>
          </p:cNvPr>
          <p:cNvSpPr txBox="1"/>
          <p:nvPr/>
        </p:nvSpPr>
        <p:spPr>
          <a:xfrm>
            <a:off x="6893984" y="51765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03E0B-E19E-4E88-AB70-B12AA18A9E67}"/>
              </a:ext>
            </a:extLst>
          </p:cNvPr>
          <p:cNvSpPr txBox="1"/>
          <p:nvPr/>
        </p:nvSpPr>
        <p:spPr>
          <a:xfrm>
            <a:off x="6498140" y="102040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1) 7</a:t>
            </a:r>
            <a:r>
              <a:rPr lang="ko-KR" altLang="en-US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개 변수 제거</a:t>
            </a:r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95059-E14A-4CF7-B73F-CF2F1276C79F}"/>
              </a:ext>
            </a:extLst>
          </p:cNvPr>
          <p:cNvSpPr txBox="1"/>
          <p:nvPr/>
        </p:nvSpPr>
        <p:spPr>
          <a:xfrm>
            <a:off x="2884964" y="54836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49E1F-F462-4685-AC71-D81B498E5CC0}"/>
              </a:ext>
            </a:extLst>
          </p:cNvPr>
          <p:cNvSpPr txBox="1"/>
          <p:nvPr/>
        </p:nvSpPr>
        <p:spPr>
          <a:xfrm>
            <a:off x="3040474" y="105111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0E4969BD-1395-479C-872C-C0F0008DB4F5}"/>
              </a:ext>
            </a:extLst>
          </p:cNvPr>
          <p:cNvSpPr/>
          <p:nvPr/>
        </p:nvSpPr>
        <p:spPr>
          <a:xfrm rot="16200000" flipV="1">
            <a:off x="5966355" y="940932"/>
            <a:ext cx="194874" cy="141772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649335D-DF91-4A4A-9F18-5D40F5B6E371}"/>
              </a:ext>
            </a:extLst>
          </p:cNvPr>
          <p:cNvSpPr/>
          <p:nvPr/>
        </p:nvSpPr>
        <p:spPr>
          <a:xfrm flipV="1">
            <a:off x="10028596" y="5616062"/>
            <a:ext cx="263069" cy="11118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2663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E3B490-831E-416D-A9B7-8C880DE84A5D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AC003C-9B4D-4EBB-B465-D4DD111B3A41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7A141EB5-68A0-4BFC-8B13-BE1DE4EC745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4892E-0862-4B79-8860-AB76CB30404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22339F-2E64-4B49-A812-563C6F8B5AD6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E40D6A-1033-49A1-9F55-425F19C16A0F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6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E29D5D-5F06-4CE1-A070-E0753F6AE28F}"/>
              </a:ext>
            </a:extLst>
          </p:cNvPr>
          <p:cNvSpPr txBox="1"/>
          <p:nvPr/>
        </p:nvSpPr>
        <p:spPr>
          <a:xfrm>
            <a:off x="4786604" y="997070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1) 7</a:t>
            </a:r>
            <a:r>
              <a:rPr lang="ko-KR" altLang="en-US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개 변수 제거</a:t>
            </a:r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83F353-D1F2-4BFB-B0BA-908175588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29" b="63566"/>
          <a:stretch/>
        </p:blipFill>
        <p:spPr>
          <a:xfrm>
            <a:off x="3179173" y="3783629"/>
            <a:ext cx="5833653" cy="3074371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3789DB-43EA-47D0-953F-98CB22E2B270}"/>
              </a:ext>
            </a:extLst>
          </p:cNvPr>
          <p:cNvCxnSpPr>
            <a:cxnSpLocks/>
          </p:cNvCxnSpPr>
          <p:nvPr/>
        </p:nvCxnSpPr>
        <p:spPr>
          <a:xfrm>
            <a:off x="1775013" y="4862456"/>
            <a:ext cx="6789" cy="19955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9C7485-C899-4D3D-92E3-9A6C98DB2AF2}"/>
              </a:ext>
            </a:extLst>
          </p:cNvPr>
          <p:cNvSpPr txBox="1"/>
          <p:nvPr/>
        </p:nvSpPr>
        <p:spPr>
          <a:xfrm>
            <a:off x="1919626" y="4735147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Linear Regression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41FA0CF-6EE7-4A3F-B12E-BCB3D72C314D}"/>
              </a:ext>
            </a:extLst>
          </p:cNvPr>
          <p:cNvSpPr/>
          <p:nvPr/>
        </p:nvSpPr>
        <p:spPr>
          <a:xfrm>
            <a:off x="1706921" y="4746795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B2A1FC-28D8-420C-9D4E-6E71B38F93D7}"/>
              </a:ext>
            </a:extLst>
          </p:cNvPr>
          <p:cNvGrpSpPr/>
          <p:nvPr/>
        </p:nvGrpSpPr>
        <p:grpSpPr>
          <a:xfrm>
            <a:off x="1666487" y="4698529"/>
            <a:ext cx="223840" cy="223840"/>
            <a:chOff x="6572248" y="2326479"/>
            <a:chExt cx="223840" cy="22384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0B18886-25BF-4BBD-8102-CDB8EC8C373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3F040D6-E2D2-4C7C-9AEE-6F22CAB83CD9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D294A8-5B2C-4C3A-B9D6-E833FD15E8B0}"/>
              </a:ext>
            </a:extLst>
          </p:cNvPr>
          <p:cNvSpPr/>
          <p:nvPr/>
        </p:nvSpPr>
        <p:spPr>
          <a:xfrm>
            <a:off x="5896257" y="6089273"/>
            <a:ext cx="2865187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1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490CD-1471-4555-8550-089042A8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95" y="0"/>
            <a:ext cx="7156458" cy="409053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152353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1971635" y="14486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SVR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3A3A5-B890-42E6-90CE-7BA9554F5192}"/>
              </a:ext>
            </a:extLst>
          </p:cNvPr>
          <p:cNvSpPr txBox="1"/>
          <p:nvPr/>
        </p:nvSpPr>
        <p:spPr>
          <a:xfrm>
            <a:off x="1971635" y="5484613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Decision Tree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C9686-14EF-4404-B173-E891CFEE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619" y="4564961"/>
            <a:ext cx="7156459" cy="383676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83F8C6F-4118-47ED-B149-BA6E9DF563D7}"/>
              </a:ext>
            </a:extLst>
          </p:cNvPr>
          <p:cNvSpPr/>
          <p:nvPr/>
        </p:nvSpPr>
        <p:spPr>
          <a:xfrm>
            <a:off x="1713710" y="555945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3637" y="1479902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0BDE27-7CF2-4AFB-9935-0770A2893E9C}"/>
              </a:ext>
            </a:extLst>
          </p:cNvPr>
          <p:cNvSpPr/>
          <p:nvPr/>
        </p:nvSpPr>
        <p:spPr>
          <a:xfrm>
            <a:off x="3227703" y="3700636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8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00065 0.589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17033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2381712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1946438" y="230686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Random Forest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C9686-14EF-4404-B173-E891CFEE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27"/>
          <a:stretch/>
        </p:blipFill>
        <p:spPr>
          <a:xfrm>
            <a:off x="3209619" y="-69051"/>
            <a:ext cx="7156459" cy="149146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0746" y="233344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90822C4-FD0F-49B8-A25F-B3803F66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01" y="1656638"/>
            <a:ext cx="7138371" cy="417541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57B364-5B05-4DFB-8282-71D2E03370BF}"/>
              </a:ext>
            </a:extLst>
          </p:cNvPr>
          <p:cNvSpPr/>
          <p:nvPr/>
        </p:nvSpPr>
        <p:spPr>
          <a:xfrm>
            <a:off x="3227701" y="990372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AECE8B-5289-48D7-9221-C3E5450BDB51}"/>
              </a:ext>
            </a:extLst>
          </p:cNvPr>
          <p:cNvSpPr/>
          <p:nvPr/>
        </p:nvSpPr>
        <p:spPr>
          <a:xfrm>
            <a:off x="3227701" y="5465565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52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2E92A4-AA1A-4E5F-A538-6B3B38E8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22" y="86978"/>
            <a:ext cx="7851077" cy="435618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63F1BFB-FF02-4232-AFFB-B7071B8FFE69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134470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7047AB0-E504-4B3E-9558-91E2ACA639F0}"/>
              </a:ext>
            </a:extLst>
          </p:cNvPr>
          <p:cNvSpPr/>
          <p:nvPr/>
        </p:nvSpPr>
        <p:spPr>
          <a:xfrm>
            <a:off x="1713710" y="128105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171CCF-38FD-4EAA-88C1-C72EFA6C857F}"/>
              </a:ext>
            </a:extLst>
          </p:cNvPr>
          <p:cNvGrpSpPr/>
          <p:nvPr/>
        </p:nvGrpSpPr>
        <p:grpSpPr>
          <a:xfrm>
            <a:off x="1669882" y="1232785"/>
            <a:ext cx="223840" cy="223840"/>
            <a:chOff x="6572248" y="2326479"/>
            <a:chExt cx="223840" cy="22384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CDB5F56-302C-4853-8FDE-F4D05098DB08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98775AF-8B4A-437E-BD37-F4A4F4819C6C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D6EF7D-3D7A-415E-A44B-340528D6276B}"/>
              </a:ext>
            </a:extLst>
          </p:cNvPr>
          <p:cNvSpPr/>
          <p:nvPr/>
        </p:nvSpPr>
        <p:spPr>
          <a:xfrm>
            <a:off x="3339622" y="4069327"/>
            <a:ext cx="1670860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4619F-7C00-4645-8D46-CF08E6C465D0}"/>
              </a:ext>
            </a:extLst>
          </p:cNvPr>
          <p:cNvSpPr txBox="1"/>
          <p:nvPr/>
        </p:nvSpPr>
        <p:spPr>
          <a:xfrm>
            <a:off x="1949246" y="123278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XGBoost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226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2) RFE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E3B490-831E-416D-A9B7-8C880DE84A5D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0AC003C-9B4D-4EBB-B465-D4DD111B3A41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7A141EB5-68A0-4BFC-8B13-BE1DE4EC745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4892E-0862-4B79-8860-AB76CB30404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22339F-2E64-4B49-A812-563C6F8B5AD6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DE40D6A-1033-49A1-9F55-425F19C16A0F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7 page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7CCB0B7-5D1A-417F-8FCB-7C504661D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2"/>
          <a:stretch/>
        </p:blipFill>
        <p:spPr>
          <a:xfrm>
            <a:off x="3125755" y="2923014"/>
            <a:ext cx="8077200" cy="393498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CA1BF62-AF27-4923-9273-6E3EF555F3C2}"/>
              </a:ext>
            </a:extLst>
          </p:cNvPr>
          <p:cNvCxnSpPr>
            <a:cxnSpLocks/>
          </p:cNvCxnSpPr>
          <p:nvPr/>
        </p:nvCxnSpPr>
        <p:spPr>
          <a:xfrm>
            <a:off x="1775013" y="4862456"/>
            <a:ext cx="6789" cy="19955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6DE343-664A-41A9-8AF1-1BEBDCA4DA6C}"/>
              </a:ext>
            </a:extLst>
          </p:cNvPr>
          <p:cNvSpPr txBox="1"/>
          <p:nvPr/>
        </p:nvSpPr>
        <p:spPr>
          <a:xfrm>
            <a:off x="1919626" y="4697823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Feature Selection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B15036C-3BED-4260-90F5-AE3998085981}"/>
              </a:ext>
            </a:extLst>
          </p:cNvPr>
          <p:cNvSpPr/>
          <p:nvPr/>
        </p:nvSpPr>
        <p:spPr>
          <a:xfrm>
            <a:off x="1706921" y="4746795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604D9CA-1117-48CD-949D-07159AC1579A}"/>
              </a:ext>
            </a:extLst>
          </p:cNvPr>
          <p:cNvGrpSpPr/>
          <p:nvPr/>
        </p:nvGrpSpPr>
        <p:grpSpPr>
          <a:xfrm>
            <a:off x="1666487" y="4698529"/>
            <a:ext cx="223840" cy="223840"/>
            <a:chOff x="6572248" y="2326479"/>
            <a:chExt cx="223840" cy="22384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81950E4-1021-471E-B6D0-77ECED46118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880542-E344-4A5F-89B6-CF64D262B535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0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1523537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F7B45-A5E5-45E0-B6B5-8548316641DE}"/>
              </a:ext>
            </a:extLst>
          </p:cNvPr>
          <p:cNvSpPr txBox="1"/>
          <p:nvPr/>
        </p:nvSpPr>
        <p:spPr>
          <a:xfrm>
            <a:off x="2018198" y="623106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SVR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3F8C6F-4118-47ED-B149-BA6E9DF563D7}"/>
              </a:ext>
            </a:extLst>
          </p:cNvPr>
          <p:cNvSpPr/>
          <p:nvPr/>
        </p:nvSpPr>
        <p:spPr>
          <a:xfrm>
            <a:off x="1713710" y="6305906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3637" y="1479902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5270E32-F758-4388-8995-65D5010A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b="12003"/>
          <a:stretch/>
        </p:blipFill>
        <p:spPr>
          <a:xfrm>
            <a:off x="3058577" y="5952930"/>
            <a:ext cx="7113742" cy="52582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9C939E-6645-4C19-9496-47C9215A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34" y="84929"/>
            <a:ext cx="7825829" cy="5594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65B95-9C99-40C8-983B-79ED2B93F111}"/>
              </a:ext>
            </a:extLst>
          </p:cNvPr>
          <p:cNvSpPr txBox="1"/>
          <p:nvPr/>
        </p:nvSpPr>
        <p:spPr>
          <a:xfrm>
            <a:off x="1880693" y="1448691"/>
            <a:ext cx="1322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Linear Regression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11893F-98EA-4651-B1C5-5D4DBE647BEB}"/>
              </a:ext>
            </a:extLst>
          </p:cNvPr>
          <p:cNvSpPr/>
          <p:nvPr/>
        </p:nvSpPr>
        <p:spPr>
          <a:xfrm>
            <a:off x="5509651" y="2020425"/>
            <a:ext cx="2192824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1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0.00052 0.6958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F80A2E4-0C1C-474F-A012-4A299DEBB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b="12003"/>
          <a:stretch/>
        </p:blipFill>
        <p:spPr>
          <a:xfrm>
            <a:off x="3058577" y="-854270"/>
            <a:ext cx="7113742" cy="5258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17C858-8A40-416A-862D-FC4653CAA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6" y="4778737"/>
            <a:ext cx="8200023" cy="634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6D43DA-1FDB-4725-BB23-5317E7BFFAFC}"/>
              </a:ext>
            </a:extLst>
          </p:cNvPr>
          <p:cNvSpPr txBox="1"/>
          <p:nvPr/>
        </p:nvSpPr>
        <p:spPr>
          <a:xfrm>
            <a:off x="1958885" y="496792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Decision Tree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6A2E27-6E90-4E27-965B-E8260ABC52B7}"/>
              </a:ext>
            </a:extLst>
          </p:cNvPr>
          <p:cNvSpPr/>
          <p:nvPr/>
        </p:nvSpPr>
        <p:spPr>
          <a:xfrm>
            <a:off x="3429581" y="3311343"/>
            <a:ext cx="1712574" cy="46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EBB25-6ACE-4455-9F80-72A2B55F7A0E}"/>
              </a:ext>
            </a:extLst>
          </p:cNvPr>
          <p:cNvSpPr/>
          <p:nvPr/>
        </p:nvSpPr>
        <p:spPr>
          <a:xfrm>
            <a:off x="3429581" y="1678193"/>
            <a:ext cx="1712574" cy="25818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4C0D7A-C38E-4384-BD90-322314E786DC}"/>
              </a:ext>
            </a:extLst>
          </p:cNvPr>
          <p:cNvSpPr/>
          <p:nvPr/>
        </p:nvSpPr>
        <p:spPr>
          <a:xfrm>
            <a:off x="3429581" y="3845685"/>
            <a:ext cx="1712574" cy="558318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964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F5075CD-E0A6-4362-B528-D13A34D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60123" cy="6858297"/>
          </a:xfrm>
          <a:prstGeom prst="rect">
            <a:avLst/>
          </a:prstGeom>
          <a:effectLst>
            <a:outerShdw blurRad="101600" dist="38100" algn="l" rotWithShape="0">
              <a:prstClr val="black">
                <a:alpha val="7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AC53C6-B008-4603-9E90-A81EE51E43F3}"/>
              </a:ext>
            </a:extLst>
          </p:cNvPr>
          <p:cNvSpPr/>
          <p:nvPr/>
        </p:nvSpPr>
        <p:spPr>
          <a:xfrm>
            <a:off x="6791726" y="2750937"/>
            <a:ext cx="1236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solidFill>
                    <a:srgbClr val="351B38">
                      <a:alpha val="0"/>
                    </a:srgbClr>
                  </a:solidFill>
                </a:ln>
                <a:solidFill>
                  <a:srgbClr val="351B38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INDEX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rgbClr val="351B38">
                    <a:alpha val="0"/>
                  </a:srgbClr>
                </a:solidFill>
              </a:ln>
              <a:solidFill>
                <a:srgbClr val="351B38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3D6F21-28C1-4E4D-8D38-6E97D5C348CF}"/>
              </a:ext>
            </a:extLst>
          </p:cNvPr>
          <p:cNvCxnSpPr/>
          <p:nvPr/>
        </p:nvCxnSpPr>
        <p:spPr>
          <a:xfrm>
            <a:off x="8072508" y="3246021"/>
            <a:ext cx="311939" cy="248862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791CBE-A851-4721-9181-06FF6F356A23}"/>
              </a:ext>
            </a:extLst>
          </p:cNvPr>
          <p:cNvGrpSpPr/>
          <p:nvPr/>
        </p:nvGrpSpPr>
        <p:grpSpPr>
          <a:xfrm>
            <a:off x="1473247" y="4456513"/>
            <a:ext cx="2095660" cy="307777"/>
            <a:chOff x="1750240" y="4162689"/>
            <a:chExt cx="2095660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C17CE-F5BF-4232-B679-FA49CEB146B9}"/>
                </a:ext>
              </a:extLst>
            </p:cNvPr>
            <p:cNvSpPr txBox="1"/>
            <p:nvPr/>
          </p:nvSpPr>
          <p:spPr>
            <a:xfrm>
              <a:off x="1783732" y="4162689"/>
              <a:ext cx="20621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Team Asterisk (2</a:t>
              </a:r>
              <a:r>
                <a:rPr kumimoji="0" lang="ko-KR" altLang="en-US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조</a:t>
              </a:r>
              <a:r>
                <a:rPr kumimoji="0" lang="en-US" altLang="ko-KR" sz="1400" i="0" u="none" strike="noStrike" kern="1200" cap="none" spc="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) </a:t>
              </a:r>
              <a:endParaRPr kumimoji="0" lang="ko-KR" altLang="en-US" sz="140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1B66A22-758A-486C-A663-63E7D71C31A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240" y="4211084"/>
              <a:ext cx="0" cy="210986"/>
            </a:xfrm>
            <a:prstGeom prst="line">
              <a:avLst/>
            </a:prstGeom>
            <a:ln w="38100" cap="sq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AB09960-2B3E-4688-91C7-CAC861464FD4}"/>
              </a:ext>
            </a:extLst>
          </p:cNvPr>
          <p:cNvGrpSpPr/>
          <p:nvPr/>
        </p:nvGrpSpPr>
        <p:grpSpPr>
          <a:xfrm>
            <a:off x="1355068" y="1650354"/>
            <a:ext cx="2317042" cy="2352952"/>
            <a:chOff x="9105924" y="1923626"/>
            <a:chExt cx="2317042" cy="235295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D39D0DC-18E7-406F-943A-F75F9671685E}"/>
                </a:ext>
              </a:extLst>
            </p:cNvPr>
            <p:cNvGrpSpPr/>
            <p:nvPr/>
          </p:nvGrpSpPr>
          <p:grpSpPr>
            <a:xfrm>
              <a:off x="9105924" y="1923626"/>
              <a:ext cx="2317042" cy="2352952"/>
              <a:chOff x="4929674" y="1530221"/>
              <a:chExt cx="2012302" cy="2052734"/>
            </a:xfrm>
          </p:grpSpPr>
          <p:sp>
            <p:nvSpPr>
              <p:cNvPr id="26" name="액자 25">
                <a:extLst>
                  <a:ext uri="{FF2B5EF4-FFF2-40B4-BE49-F238E27FC236}">
                    <a16:creationId xmlns:a16="http://schemas.microsoft.com/office/drawing/2014/main" id="{568C5C8C-5030-4E28-9156-55B478F6512F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900334" cy="2052734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84C71D-D439-48FC-AD1F-F015DAB04144}"/>
                  </a:ext>
                </a:extLst>
              </p:cNvPr>
              <p:cNvSpPr txBox="1"/>
              <p:nvPr/>
            </p:nvSpPr>
            <p:spPr>
              <a:xfrm>
                <a:off x="5032310" y="3237969"/>
                <a:ext cx="1909666" cy="228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0A819A-3CA0-4EB5-89F6-7E27BEB884A2}"/>
                </a:ext>
              </a:extLst>
            </p:cNvPr>
            <p:cNvSpPr txBox="1"/>
            <p:nvPr/>
          </p:nvSpPr>
          <p:spPr>
            <a:xfrm>
              <a:off x="9224103" y="2231540"/>
              <a:ext cx="2069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BF7B6774-F4FD-42FA-8F7D-8F9FB4A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719" y="3495632"/>
            <a:ext cx="1960839" cy="261788"/>
          </a:xfrm>
        </p:spPr>
        <p:txBody>
          <a:bodyPr>
            <a:normAutofit fontScale="90000"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Introduction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2F138792-CCD4-45C0-91DD-B85E4F05A056}"/>
              </a:ext>
            </a:extLst>
          </p:cNvPr>
          <p:cNvSpPr txBox="1">
            <a:spLocks/>
          </p:cNvSpPr>
          <p:nvPr/>
        </p:nvSpPr>
        <p:spPr>
          <a:xfrm>
            <a:off x="8440719" y="3918085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Process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081B219-DF72-4E55-B012-BCFF677A1CF4}"/>
              </a:ext>
            </a:extLst>
          </p:cNvPr>
          <p:cNvSpPr txBox="1">
            <a:spLocks/>
          </p:cNvSpPr>
          <p:nvPr/>
        </p:nvSpPr>
        <p:spPr>
          <a:xfrm>
            <a:off x="8687589" y="4194725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Data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변수 자료수집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054D11AD-1D27-4151-B74E-9D81D0583C94}"/>
              </a:ext>
            </a:extLst>
          </p:cNvPr>
          <p:cNvSpPr txBox="1">
            <a:spLocks/>
          </p:cNvSpPr>
          <p:nvPr/>
        </p:nvSpPr>
        <p:spPr>
          <a:xfrm>
            <a:off x="8687589" y="4437694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Pre-Processing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C93CAC2-A23C-49DA-B106-6E7D6DA331FB}"/>
              </a:ext>
            </a:extLst>
          </p:cNvPr>
          <p:cNvSpPr txBox="1">
            <a:spLocks/>
          </p:cNvSpPr>
          <p:nvPr/>
        </p:nvSpPr>
        <p:spPr>
          <a:xfrm>
            <a:off x="8687589" y="4673754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modeling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13DB3AFB-CCBF-42C2-AAFE-54753BE75FCA}"/>
              </a:ext>
            </a:extLst>
          </p:cNvPr>
          <p:cNvSpPr txBox="1">
            <a:spLocks/>
          </p:cNvSpPr>
          <p:nvPr/>
        </p:nvSpPr>
        <p:spPr>
          <a:xfrm>
            <a:off x="8440717" y="5530601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Tools &amp;Reference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F4E311BE-64E7-41BD-ADD2-C90F0146D1FE}"/>
              </a:ext>
            </a:extLst>
          </p:cNvPr>
          <p:cNvSpPr txBox="1">
            <a:spLocks/>
          </p:cNvSpPr>
          <p:nvPr/>
        </p:nvSpPr>
        <p:spPr>
          <a:xfrm>
            <a:off x="8440717" y="5252293"/>
            <a:ext cx="1960839" cy="26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Conclusion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359975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</p:cNvCxnSpPr>
          <p:nvPr/>
        </p:nvCxnSpPr>
        <p:spPr>
          <a:xfrm>
            <a:off x="1781802" y="0"/>
            <a:ext cx="0" cy="6858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8817C858-8A40-416A-862D-FC4653CAA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6" y="-1831276"/>
            <a:ext cx="7472322" cy="57774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E3758E-012B-435A-B5DF-21A1EB60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22" y="4459397"/>
            <a:ext cx="7891253" cy="58316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38B2BF-5755-414B-85FA-7CC614EA7D23}"/>
              </a:ext>
            </a:extLst>
          </p:cNvPr>
          <p:cNvSpPr txBox="1"/>
          <p:nvPr/>
        </p:nvSpPr>
        <p:spPr>
          <a:xfrm>
            <a:off x="1937550" y="494134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Random Forest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44BD98-28A0-475E-B1FB-1DEB5E291ABB}"/>
              </a:ext>
            </a:extLst>
          </p:cNvPr>
          <p:cNvSpPr/>
          <p:nvPr/>
        </p:nvSpPr>
        <p:spPr>
          <a:xfrm>
            <a:off x="3429581" y="1957892"/>
            <a:ext cx="1712574" cy="47333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FCF530-A717-47D8-82D1-F81107BDF6A2}"/>
              </a:ext>
            </a:extLst>
          </p:cNvPr>
          <p:cNvSpPr/>
          <p:nvPr/>
        </p:nvSpPr>
        <p:spPr>
          <a:xfrm>
            <a:off x="3429581" y="2542838"/>
            <a:ext cx="1712574" cy="49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74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655545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1F69BC-DAEB-407B-88B4-C92ABE4D6C80}"/>
              </a:ext>
            </a:extLst>
          </p:cNvPr>
          <p:cNvCxnSpPr>
            <a:cxnSpLocks/>
            <a:endCxn id="11" idx="4"/>
          </p:cNvCxnSpPr>
          <p:nvPr/>
        </p:nvCxnSpPr>
        <p:spPr>
          <a:xfrm>
            <a:off x="1781802" y="0"/>
            <a:ext cx="0" cy="51390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0443E8F-FBF0-4F3E-BBF5-1F186D8FD182}"/>
              </a:ext>
            </a:extLst>
          </p:cNvPr>
          <p:cNvSpPr/>
          <p:nvPr/>
        </p:nvSpPr>
        <p:spPr>
          <a:xfrm>
            <a:off x="1713710" y="5016191"/>
            <a:ext cx="136184" cy="12730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5EC81-10A1-41C9-BA57-1DE61877242C}"/>
              </a:ext>
            </a:extLst>
          </p:cNvPr>
          <p:cNvGrpSpPr/>
          <p:nvPr/>
        </p:nvGrpSpPr>
        <p:grpSpPr>
          <a:xfrm>
            <a:off x="1669882" y="4967925"/>
            <a:ext cx="223840" cy="223840"/>
            <a:chOff x="6572248" y="2326479"/>
            <a:chExt cx="223840" cy="2238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7381FF-FB90-4876-9FE5-74B5B94478B6}"/>
                </a:ext>
              </a:extLst>
            </p:cNvPr>
            <p:cNvSpPr/>
            <p:nvPr/>
          </p:nvSpPr>
          <p:spPr>
            <a:xfrm>
              <a:off x="6572248" y="2326479"/>
              <a:ext cx="223840" cy="223840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88117C-7447-4288-96DA-0B66765D185D}"/>
                </a:ext>
              </a:extLst>
            </p:cNvPr>
            <p:cNvSpPr/>
            <p:nvPr/>
          </p:nvSpPr>
          <p:spPr>
            <a:xfrm>
              <a:off x="6624964" y="2379196"/>
              <a:ext cx="118407" cy="118407"/>
            </a:xfrm>
            <a:prstGeom prst="ellipse">
              <a:avLst/>
            </a:prstGeom>
            <a:solidFill>
              <a:srgbClr val="1216C4">
                <a:alpha val="72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58C9401-B2ED-498F-9F3E-B3C6AD3F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22" y="-2705182"/>
            <a:ext cx="7891253" cy="58316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2CEDA2-E0AB-466D-A288-646B0F8027D6}"/>
              </a:ext>
            </a:extLst>
          </p:cNvPr>
          <p:cNvSpPr/>
          <p:nvPr/>
        </p:nvSpPr>
        <p:spPr>
          <a:xfrm>
            <a:off x="3431836" y="1682227"/>
            <a:ext cx="1712574" cy="544606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BA38FD-1E2D-4F65-8F2D-9567EC30744E}"/>
              </a:ext>
            </a:extLst>
          </p:cNvPr>
          <p:cNvSpPr/>
          <p:nvPr/>
        </p:nvSpPr>
        <p:spPr>
          <a:xfrm>
            <a:off x="3431836" y="1072411"/>
            <a:ext cx="1712574" cy="49081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7DB35D-0F69-4C91-878C-5214443E151C}"/>
              </a:ext>
            </a:extLst>
          </p:cNvPr>
          <p:cNvSpPr txBox="1"/>
          <p:nvPr/>
        </p:nvSpPr>
        <p:spPr>
          <a:xfrm>
            <a:off x="1959993" y="494134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XGBoost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1C57CA-8C5B-4389-B99B-92A19EF8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03" y="3571538"/>
            <a:ext cx="8363381" cy="276744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E70F4B-E24F-4FDE-B4ED-1204BE60A1B1}"/>
              </a:ext>
            </a:extLst>
          </p:cNvPr>
          <p:cNvSpPr/>
          <p:nvPr/>
        </p:nvSpPr>
        <p:spPr>
          <a:xfrm>
            <a:off x="3519690" y="5655833"/>
            <a:ext cx="1712574" cy="683150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36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3) PCA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4875A-81E9-47AD-8584-EE8563348F42}"/>
              </a:ext>
            </a:extLst>
          </p:cNvPr>
          <p:cNvSpPr txBox="1"/>
          <p:nvPr/>
        </p:nvSpPr>
        <p:spPr>
          <a:xfrm>
            <a:off x="5186407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79E5CE-2F57-415F-AEBD-A2934481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57" y="3145658"/>
            <a:ext cx="4124328" cy="2749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2FADB7-9A68-463F-96E2-C425B9D47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98" y="3145658"/>
            <a:ext cx="4190850" cy="27495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9933A3-0EF2-401A-9F54-ADC5D3903024}"/>
              </a:ext>
            </a:extLst>
          </p:cNvPr>
          <p:cNvSpPr txBox="1"/>
          <p:nvPr/>
        </p:nvSpPr>
        <p:spPr>
          <a:xfrm>
            <a:off x="1360504" y="6159110"/>
            <a:ext cx="4190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된 변수들의 조합으로 이루어진 새로운 파생변수 생성이 모델에 도움이 될 것으로 판단하여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pca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를 이용하여 주성분 생성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2BBCB-067D-4FC3-998D-BA15D718B782}"/>
              </a:ext>
            </a:extLst>
          </p:cNvPr>
          <p:cNvSpPr txBox="1"/>
          <p:nvPr/>
        </p:nvSpPr>
        <p:spPr>
          <a:xfrm>
            <a:off x="6149806" y="6219356"/>
            <a:ext cx="3951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영향력 있는 주성분만을 변수로 사용하여 모델링 진행 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아시아고딕L" panose="02020600000000000000" pitchFamily="18" charset="-127"/>
              <a:ea typeface="a아시아고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77AC21-4ADB-4E47-9799-08C293948E38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D986A1-F6F5-4891-8511-F1FB4D9C4299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14EAEDA4-4611-4A09-BAAF-9C9EE62329E7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FD70F-16EF-424F-A6D7-5096F05B50C2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CD15A6-0DC5-47FC-A080-36E2201BE8F3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696237A-B472-45C2-8BDA-FBBC94415628}"/>
              </a:ext>
            </a:extLst>
          </p:cNvPr>
          <p:cNvSpPr txBox="1"/>
          <p:nvPr/>
        </p:nvSpPr>
        <p:spPr>
          <a:xfrm>
            <a:off x="1016497" y="2457622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PCA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로 차원축소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4FE75-1778-4ADB-BDBA-571CF2BDF0F3}"/>
              </a:ext>
            </a:extLst>
          </p:cNvPr>
          <p:cNvSpPr txBox="1"/>
          <p:nvPr/>
        </p:nvSpPr>
        <p:spPr>
          <a:xfrm>
            <a:off x="885211" y="2388119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4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D0D681-0BDD-4AFA-9CB4-CE3E98DA8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80105"/>
              </p:ext>
            </p:extLst>
          </p:nvPr>
        </p:nvGraphicFramePr>
        <p:xfrm>
          <a:off x="1687754" y="2425014"/>
          <a:ext cx="8128002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180306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6800617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9844834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318370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1494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87497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Linear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SVR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D.T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R.T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XGB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0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Train MSE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0.19581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0.011588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0.00379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9.4991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4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Test MSE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0.23230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0.009546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0.01739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0.00666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0.0151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82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상관계수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0.94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0.95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로케트" panose="02020600000000000000" pitchFamily="18" charset="-127"/>
                          <a:ea typeface="a로케트" panose="02020600000000000000" pitchFamily="18" charset="-127"/>
                        </a:rPr>
                        <a:t>0.93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로케트" panose="02020600000000000000" pitchFamily="18" charset="-127"/>
                        <a:ea typeface="a로케트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49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89A433B-AD2D-4DC7-91FF-639663AD3BA6}"/>
              </a:ext>
            </a:extLst>
          </p:cNvPr>
          <p:cNvSpPr txBox="1"/>
          <p:nvPr/>
        </p:nvSpPr>
        <p:spPr>
          <a:xfrm>
            <a:off x="1102558" y="863635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PCA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로 차원축소 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모델링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5305E-234C-4F03-87D1-8FC6779C7DD1}"/>
              </a:ext>
            </a:extLst>
          </p:cNvPr>
          <p:cNvSpPr txBox="1"/>
          <p:nvPr/>
        </p:nvSpPr>
        <p:spPr>
          <a:xfrm>
            <a:off x="971272" y="794132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9F7AED-265D-4567-A863-58538591ACB9}"/>
              </a:ext>
            </a:extLst>
          </p:cNvPr>
          <p:cNvSpPr/>
          <p:nvPr/>
        </p:nvSpPr>
        <p:spPr>
          <a:xfrm>
            <a:off x="4313816" y="2217002"/>
            <a:ext cx="1527586" cy="1870903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B8588-5084-4D73-9CBD-F6B50E944D2D}"/>
              </a:ext>
            </a:extLst>
          </p:cNvPr>
          <p:cNvSpPr txBox="1"/>
          <p:nvPr/>
        </p:nvSpPr>
        <p:spPr>
          <a:xfrm>
            <a:off x="4313816" y="234053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1231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BCBA69-E442-41DC-B8E0-7AAC453D7766}"/>
              </a:ext>
            </a:extLst>
          </p:cNvPr>
          <p:cNvSpPr/>
          <p:nvPr/>
        </p:nvSpPr>
        <p:spPr>
          <a:xfrm>
            <a:off x="0" y="6067312"/>
            <a:ext cx="12192000" cy="7906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1"/>
            <a:ext cx="11457992" cy="417510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5182448" y="449308"/>
            <a:ext cx="176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STEP 4) </a:t>
            </a:r>
            <a:r>
              <a:rPr lang="en-US" altLang="ko-KR" dirty="0" err="1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GridSearchCV</a:t>
            </a:r>
            <a:endParaRPr lang="en-US" altLang="ko-KR" dirty="0">
              <a:solidFill>
                <a:schemeClr val="bg1"/>
              </a:solidFill>
              <a:latin typeface="Baskerville Old Face" panose="02020602080505020303" pitchFamily="18" charset="0"/>
              <a:ea typeface="a아시아고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77AC21-4ADB-4E47-9799-08C293948E38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3D986A1-F6F5-4891-8511-F1FB4D9C4299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14EAEDA4-4611-4A09-BAAF-9C9EE62329E7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FD70F-16EF-424F-A6D7-5096F05B50C2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CD15A6-0DC5-47FC-A080-36E2201BE8F3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C76571A-1135-452B-807A-492D8C538E94}"/>
              </a:ext>
            </a:extLst>
          </p:cNvPr>
          <p:cNvSpPr txBox="1"/>
          <p:nvPr/>
        </p:nvSpPr>
        <p:spPr>
          <a:xfrm>
            <a:off x="1413270" y="3354101"/>
            <a:ext cx="8831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SVR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(C=0.1,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cache_size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=200, coef0=0.0, degree=3, 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Epsilon=0.1, gamma=1, kernel=‘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rbf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’, </a:t>
            </a:r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max_iter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=-1, shrinking=True,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Tol=0.001, verbose=False)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D2B3CA-09AF-4E1F-911A-E2FC4F2B923B}"/>
              </a:ext>
            </a:extLst>
          </p:cNvPr>
          <p:cNvSpPr txBox="1"/>
          <p:nvPr/>
        </p:nvSpPr>
        <p:spPr>
          <a:xfrm>
            <a:off x="1059514" y="2783554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최적의 파라메터 조합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790C8-9099-4865-9790-D55B457A7195}"/>
              </a:ext>
            </a:extLst>
          </p:cNvPr>
          <p:cNvSpPr txBox="1"/>
          <p:nvPr/>
        </p:nvSpPr>
        <p:spPr>
          <a:xfrm>
            <a:off x="928228" y="274632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E87F1-FAF3-45CE-987D-986A449B48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" b="38201"/>
          <a:stretch/>
        </p:blipFill>
        <p:spPr>
          <a:xfrm>
            <a:off x="4552695" y="4544249"/>
            <a:ext cx="2525838" cy="139863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A83F9A-D0FB-4D0E-9F5C-79D53B3C8512}"/>
              </a:ext>
            </a:extLst>
          </p:cNvPr>
          <p:cNvSpPr/>
          <p:nvPr/>
        </p:nvSpPr>
        <p:spPr>
          <a:xfrm>
            <a:off x="335902" y="2979694"/>
            <a:ext cx="11457993" cy="342899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C0D870-7435-4314-8BDB-7383FEDEDA18}"/>
              </a:ext>
            </a:extLst>
          </p:cNvPr>
          <p:cNvSpPr txBox="1"/>
          <p:nvPr/>
        </p:nvSpPr>
        <p:spPr>
          <a:xfrm>
            <a:off x="1842132" y="4374972"/>
            <a:ext cx="797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0.988474</a:t>
            </a:r>
          </a:p>
        </p:txBody>
      </p:sp>
    </p:spTree>
    <p:extLst>
      <p:ext uri="{BB962C8B-B14F-4D97-AF65-F5344CB8AC3E}">
        <p14:creationId xmlns:p14="http://schemas.microsoft.com/office/powerpoint/2010/main" val="19889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922105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719266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449308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952054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모델 주성분들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6DBEE-729C-46A2-9184-925EB7DA71E4}"/>
              </a:ext>
            </a:extLst>
          </p:cNvPr>
          <p:cNvSpPr txBox="1"/>
          <p:nvPr/>
        </p:nvSpPr>
        <p:spPr>
          <a:xfrm>
            <a:off x="5217509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1092313" y="2575960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영향을 많이 미치는 변수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961027" y="250645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664132-F272-47A7-B747-DC19449B7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79"/>
          <a:stretch/>
        </p:blipFill>
        <p:spPr>
          <a:xfrm>
            <a:off x="2423345" y="3327360"/>
            <a:ext cx="6375217" cy="331704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AAD0CE-72C2-4F38-B6E9-B03D2B7255AF}"/>
              </a:ext>
            </a:extLst>
          </p:cNvPr>
          <p:cNvSpPr/>
          <p:nvPr/>
        </p:nvSpPr>
        <p:spPr>
          <a:xfrm>
            <a:off x="335902" y="2814599"/>
            <a:ext cx="11457993" cy="359409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2BDE58-E526-41DD-9D65-072B343CE0DE}"/>
              </a:ext>
            </a:extLst>
          </p:cNvPr>
          <p:cNvSpPr txBox="1"/>
          <p:nvPr/>
        </p:nvSpPr>
        <p:spPr>
          <a:xfrm>
            <a:off x="2108910" y="4027217"/>
            <a:ext cx="7974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유소년부양비 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b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</a:b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교육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이수율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노령화지수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*1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인 가구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문화 여가 지출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015F3-9FB4-44C4-8566-5EB5B26E4E34}"/>
              </a:ext>
            </a:extLst>
          </p:cNvPr>
          <p:cNvSpPr txBox="1"/>
          <p:nvPr/>
        </p:nvSpPr>
        <p:spPr>
          <a:xfrm>
            <a:off x="1969876" y="3314951"/>
            <a:ext cx="7974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* Random Forest Importance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를 이용한 주요 변수 선택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922105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719266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449308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952054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한계점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6DBEE-729C-46A2-9184-925EB7DA71E4}"/>
              </a:ext>
            </a:extLst>
          </p:cNvPr>
          <p:cNvSpPr txBox="1"/>
          <p:nvPr/>
        </p:nvSpPr>
        <p:spPr>
          <a:xfrm>
            <a:off x="5217509" y="2472069"/>
            <a:ext cx="1756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1651125-6AA9-4F84-B453-CEB8EDCE8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6"/>
          <a:stretch/>
        </p:blipFill>
        <p:spPr>
          <a:xfrm>
            <a:off x="1448916" y="3597995"/>
            <a:ext cx="8582025" cy="29507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1092313" y="2768907"/>
            <a:ext cx="3727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과소적합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과대적합 모델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961027" y="2699404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0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A6C5A-746D-4A0D-BD0D-006179CAFAFA}"/>
              </a:ext>
            </a:extLst>
          </p:cNvPr>
          <p:cNvSpPr txBox="1"/>
          <p:nvPr/>
        </p:nvSpPr>
        <p:spPr>
          <a:xfrm>
            <a:off x="3972637" y="4567626"/>
            <a:ext cx="3611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모델에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과소적합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확인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39B9A2-BE88-4413-BBFF-FB5BDCF9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0" y="1532717"/>
            <a:ext cx="3835745" cy="2183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0283DC-C5AC-4ADE-B022-477E3B7A5D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-2326" b="2326"/>
          <a:stretch/>
        </p:blipFill>
        <p:spPr>
          <a:xfrm>
            <a:off x="4039997" y="1426199"/>
            <a:ext cx="3835745" cy="22896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A9D036-6141-4908-AA87-DE43E11F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08" y="1489772"/>
            <a:ext cx="3654164" cy="226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6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15782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96000" y="1255130"/>
            <a:ext cx="0" cy="26125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217509" y="1052291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976751" y="320213"/>
            <a:ext cx="223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Conclusion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640425" y="833716"/>
            <a:ext cx="2911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한계점 </a:t>
            </a:r>
            <a:r>
              <a:rPr lang="en-US" altLang="ko-KR" sz="1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)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2A39D-A8C8-4AA4-B298-DD4A4E5CF85E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9CDAAA-95D6-4E96-A3B8-F10AEDC17F4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E8B97E7C-6B66-413E-B9AD-DD454CFB0DA1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A4E6C-467F-478F-8212-AAC1154B1B4D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82158-89D6-4E83-807E-16C1612127F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286EE7-F06E-429D-A350-9590AE8F61E3}"/>
              </a:ext>
            </a:extLst>
          </p:cNvPr>
          <p:cNvSpPr txBox="1"/>
          <p:nvPr/>
        </p:nvSpPr>
        <p:spPr>
          <a:xfrm>
            <a:off x="699567" y="1829346"/>
            <a:ext cx="4786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Model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stacking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을 통한 모델 성능향상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D5861-1E34-4052-A78E-78FB290E6090}"/>
              </a:ext>
            </a:extLst>
          </p:cNvPr>
          <p:cNvSpPr txBox="1"/>
          <p:nvPr/>
        </p:nvSpPr>
        <p:spPr>
          <a:xfrm>
            <a:off x="575389" y="1725960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79B91C-FDAD-45BB-A997-094D2DB621FF}"/>
              </a:ext>
            </a:extLst>
          </p:cNvPr>
          <p:cNvGrpSpPr/>
          <p:nvPr/>
        </p:nvGrpSpPr>
        <p:grpSpPr>
          <a:xfrm>
            <a:off x="527446" y="3706588"/>
            <a:ext cx="2831146" cy="936104"/>
            <a:chOff x="899592" y="2636912"/>
            <a:chExt cx="2831146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0" name="모서리가 둥근 직사각형 23">
              <a:extLst>
                <a:ext uri="{FF2B5EF4-FFF2-40B4-BE49-F238E27FC236}">
                  <a16:creationId xmlns:a16="http://schemas.microsoft.com/office/drawing/2014/main" id="{BBC1A5FA-5E3B-4243-AC92-5D00C07B724C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3ADC14-6083-4445-A851-2BF6B8372F18}"/>
                </a:ext>
              </a:extLst>
            </p:cNvPr>
            <p:cNvSpPr txBox="1"/>
            <p:nvPr/>
          </p:nvSpPr>
          <p:spPr>
            <a:xfrm>
              <a:off x="1043024" y="2904909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Data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  <p:sp>
          <p:nvSpPr>
            <p:cNvPr id="24" name="아래쪽 화살표 41">
              <a:extLst>
                <a:ext uri="{FF2B5EF4-FFF2-40B4-BE49-F238E27FC236}">
                  <a16:creationId xmlns:a16="http://schemas.microsoft.com/office/drawing/2014/main" id="{C981B62A-F012-4E64-965A-E8CF101CC2F2}"/>
                </a:ext>
              </a:extLst>
            </p:cNvPr>
            <p:cNvSpPr/>
            <p:nvPr/>
          </p:nvSpPr>
          <p:spPr>
            <a:xfrm rot="16200000">
              <a:off x="3298690" y="2992206"/>
              <a:ext cx="504056" cy="36004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62E418B-F092-4042-B48F-D72DA9DDECA9}"/>
              </a:ext>
            </a:extLst>
          </p:cNvPr>
          <p:cNvGrpSpPr/>
          <p:nvPr/>
        </p:nvGrpSpPr>
        <p:grpSpPr>
          <a:xfrm>
            <a:off x="3610620" y="2568005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1EA7224E-84C3-4E9B-A0BC-748F8F900815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93639C-F404-4AA3-9CEF-16575C6218AF}"/>
                </a:ext>
              </a:extLst>
            </p:cNvPr>
            <p:cNvSpPr txBox="1"/>
            <p:nvPr/>
          </p:nvSpPr>
          <p:spPr>
            <a:xfrm>
              <a:off x="1043608" y="2780928"/>
              <a:ext cx="1902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Decision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Tree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F989AC5-ECBC-4C43-8FAD-D28BFD2F4FEE}"/>
              </a:ext>
            </a:extLst>
          </p:cNvPr>
          <p:cNvGrpSpPr/>
          <p:nvPr/>
        </p:nvGrpSpPr>
        <p:grpSpPr>
          <a:xfrm>
            <a:off x="3610620" y="3743943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모서리가 둥근 직사각형 23">
              <a:extLst>
                <a:ext uri="{FF2B5EF4-FFF2-40B4-BE49-F238E27FC236}">
                  <a16:creationId xmlns:a16="http://schemas.microsoft.com/office/drawing/2014/main" id="{F3B844F8-900C-4B38-A056-DE653B3BC09F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A5382A-E9C7-4B43-B1E5-0B7BCF4A92B9}"/>
                </a:ext>
              </a:extLst>
            </p:cNvPr>
            <p:cNvSpPr txBox="1"/>
            <p:nvPr/>
          </p:nvSpPr>
          <p:spPr>
            <a:xfrm>
              <a:off x="1043608" y="2780928"/>
              <a:ext cx="1902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Random</a:t>
              </a: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Forest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9D7B34-0FD4-471E-8CD2-33FB43A878D7}"/>
              </a:ext>
            </a:extLst>
          </p:cNvPr>
          <p:cNvGrpSpPr/>
          <p:nvPr/>
        </p:nvGrpSpPr>
        <p:grpSpPr>
          <a:xfrm>
            <a:off x="3638055" y="4937568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4" name="모서리가 둥근 직사각형 23">
              <a:extLst>
                <a:ext uri="{FF2B5EF4-FFF2-40B4-BE49-F238E27FC236}">
                  <a16:creationId xmlns:a16="http://schemas.microsoft.com/office/drawing/2014/main" id="{0557E974-4CFA-427B-A972-172BA8C88231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541AC6F-C0F2-4B9A-AB40-8A99CCA3F293}"/>
                </a:ext>
              </a:extLst>
            </p:cNvPr>
            <p:cNvSpPr txBox="1"/>
            <p:nvPr/>
          </p:nvSpPr>
          <p:spPr>
            <a:xfrm>
              <a:off x="1064610" y="2904909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XGboost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DA02202-7DC3-4B73-874B-E39EEA56184E}"/>
              </a:ext>
            </a:extLst>
          </p:cNvPr>
          <p:cNvGrpSpPr/>
          <p:nvPr/>
        </p:nvGrpSpPr>
        <p:grpSpPr>
          <a:xfrm>
            <a:off x="6693794" y="3743943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C3695334-A4B6-432E-970E-F19B44CB0532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86E9A9-A210-4A6F-81EC-CA1D79D88A18}"/>
                </a:ext>
              </a:extLst>
            </p:cNvPr>
            <p:cNvSpPr txBox="1"/>
            <p:nvPr/>
          </p:nvSpPr>
          <p:spPr>
            <a:xfrm>
              <a:off x="1039505" y="2933072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Model (SVR)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3BAC433-FCAE-4F5A-AC7B-BB6892888933}"/>
              </a:ext>
            </a:extLst>
          </p:cNvPr>
          <p:cNvGrpSpPr/>
          <p:nvPr/>
        </p:nvGrpSpPr>
        <p:grpSpPr>
          <a:xfrm>
            <a:off x="9642422" y="3778478"/>
            <a:ext cx="2232248" cy="936104"/>
            <a:chOff x="899592" y="2636912"/>
            <a:chExt cx="2232248" cy="936104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1" name="모서리가 둥근 직사각형 23">
              <a:extLst>
                <a:ext uri="{FF2B5EF4-FFF2-40B4-BE49-F238E27FC236}">
                  <a16:creationId xmlns:a16="http://schemas.microsoft.com/office/drawing/2014/main" id="{7DC9EC7F-4C8B-486B-A8AE-DA15B4D4832A}"/>
                </a:ext>
              </a:extLst>
            </p:cNvPr>
            <p:cNvSpPr/>
            <p:nvPr/>
          </p:nvSpPr>
          <p:spPr>
            <a:xfrm>
              <a:off x="899592" y="2636912"/>
              <a:ext cx="2232248" cy="936104"/>
            </a:xfrm>
            <a:prstGeom prst="roundRect">
              <a:avLst>
                <a:gd name="adj" fmla="val 8361"/>
              </a:avLst>
            </a:prstGeom>
            <a:noFill/>
            <a:ln w="1016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Eras Bold ITC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158492-E8DD-4A59-8855-544DC33092E4}"/>
                </a:ext>
              </a:extLst>
            </p:cNvPr>
            <p:cNvSpPr txBox="1"/>
            <p:nvPr/>
          </p:nvSpPr>
          <p:spPr>
            <a:xfrm>
              <a:off x="1039505" y="2933072"/>
              <a:ext cx="1902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Eras Bold ITC" pitchFamily="34" charset="0"/>
                  <a:ea typeface="헤움토닥토닥152" pitchFamily="18" charset="-127"/>
                </a:rPr>
                <a:t>Predict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ras Bold ITC" pitchFamily="34" charset="0"/>
                <a:ea typeface="헤움토닥토닥152" pitchFamily="18" charset="-127"/>
              </a:endParaRPr>
            </a:p>
          </p:txBody>
        </p:sp>
      </p:grpSp>
      <p:sp>
        <p:nvSpPr>
          <p:cNvPr id="43" name="아래쪽 화살표 41">
            <a:extLst>
              <a:ext uri="{FF2B5EF4-FFF2-40B4-BE49-F238E27FC236}">
                <a16:creationId xmlns:a16="http://schemas.microsoft.com/office/drawing/2014/main" id="{C5A44668-BDB9-469B-B1C8-9F42B4209D08}"/>
              </a:ext>
            </a:extLst>
          </p:cNvPr>
          <p:cNvSpPr/>
          <p:nvPr/>
        </p:nvSpPr>
        <p:spPr>
          <a:xfrm rot="16200000">
            <a:off x="6022888" y="4066511"/>
            <a:ext cx="504056" cy="36004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아래쪽 화살표 41">
            <a:extLst>
              <a:ext uri="{FF2B5EF4-FFF2-40B4-BE49-F238E27FC236}">
                <a16:creationId xmlns:a16="http://schemas.microsoft.com/office/drawing/2014/main" id="{4606C645-65D0-4D6F-8579-D47CCA32A6FC}"/>
              </a:ext>
            </a:extLst>
          </p:cNvPr>
          <p:cNvSpPr/>
          <p:nvPr/>
        </p:nvSpPr>
        <p:spPr>
          <a:xfrm rot="16200000">
            <a:off x="9092892" y="4070754"/>
            <a:ext cx="504056" cy="360040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6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관련 이미지">
            <a:extLst>
              <a:ext uri="{FF2B5EF4-FFF2-40B4-BE49-F238E27FC236}">
                <a16:creationId xmlns:a16="http://schemas.microsoft.com/office/drawing/2014/main" id="{1949012B-749E-4119-973C-D7666393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4" y="3552412"/>
            <a:ext cx="5495925" cy="30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gboost에 대한 이미지 검색결과">
            <a:extLst>
              <a:ext uri="{FF2B5EF4-FFF2-40B4-BE49-F238E27FC236}">
                <a16:creationId xmlns:a16="http://schemas.microsoft.com/office/drawing/2014/main" id="{7B96E32D-DBD3-40DD-8482-49B7309D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40" y="5295873"/>
            <a:ext cx="2244203" cy="8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 learn에 대한 이미지 검색결과">
            <a:extLst>
              <a:ext uri="{FF2B5EF4-FFF2-40B4-BE49-F238E27FC236}">
                <a16:creationId xmlns:a16="http://schemas.microsoft.com/office/drawing/2014/main" id="{CDB5F60A-DF2B-4E67-9E27-7F4E5941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102846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관련 이미지">
            <a:extLst>
              <a:ext uri="{FF2B5EF4-FFF2-40B4-BE49-F238E27FC236}">
                <a16:creationId xmlns:a16="http://schemas.microsoft.com/office/drawing/2014/main" id="{14EE489C-1C64-4790-A6D4-B7145594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403" y="576916"/>
            <a:ext cx="1776312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BBC540-3395-4641-A1D7-C20A4645C56D}"/>
              </a:ext>
            </a:extLst>
          </p:cNvPr>
          <p:cNvSpPr txBox="1"/>
          <p:nvPr/>
        </p:nvSpPr>
        <p:spPr>
          <a:xfrm>
            <a:off x="661572" y="270587"/>
            <a:ext cx="354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Tools &amp; Reference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CB3C4C8-4851-4BCE-B088-6EE4CAD0503A}"/>
              </a:ext>
            </a:extLst>
          </p:cNvPr>
          <p:cNvCxnSpPr>
            <a:cxnSpLocks/>
          </p:cNvCxnSpPr>
          <p:nvPr/>
        </p:nvCxnSpPr>
        <p:spPr>
          <a:xfrm flipV="1">
            <a:off x="717709" y="792477"/>
            <a:ext cx="3483871" cy="1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D64D9-DDDE-4AA8-97CC-98F2C0976C30}"/>
              </a:ext>
            </a:extLst>
          </p:cNvPr>
          <p:cNvSpPr/>
          <p:nvPr/>
        </p:nvSpPr>
        <p:spPr>
          <a:xfrm>
            <a:off x="0" y="5812970"/>
            <a:ext cx="849086" cy="1045029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A5803B-9F41-42DA-9269-425ADD8C9E6C}"/>
              </a:ext>
            </a:extLst>
          </p:cNvPr>
          <p:cNvSpPr/>
          <p:nvPr/>
        </p:nvSpPr>
        <p:spPr>
          <a:xfrm>
            <a:off x="189109" y="5421085"/>
            <a:ext cx="1126408" cy="1166327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DF2A42-3336-49B5-A3FE-9B3A2E296AD0}"/>
              </a:ext>
            </a:extLst>
          </p:cNvPr>
          <p:cNvSpPr/>
          <p:nvPr/>
        </p:nvSpPr>
        <p:spPr>
          <a:xfrm>
            <a:off x="10724344" y="-457737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0AC3E5-B382-4635-BDC0-FE2C505B1C3C}"/>
              </a:ext>
            </a:extLst>
          </p:cNvPr>
          <p:cNvSpPr/>
          <p:nvPr/>
        </p:nvSpPr>
        <p:spPr>
          <a:xfrm>
            <a:off x="-10224" y="2158531"/>
            <a:ext cx="430467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9398F7-2BE0-4592-96D4-82C7E025275F}"/>
              </a:ext>
            </a:extLst>
          </p:cNvPr>
          <p:cNvSpPr/>
          <p:nvPr/>
        </p:nvSpPr>
        <p:spPr>
          <a:xfrm>
            <a:off x="365" y="0"/>
            <a:ext cx="998011" cy="61774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F80B69-A381-449D-8354-B46C09CDA0DC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B6A94-120F-48C8-B73E-A875F098622C}"/>
              </a:ext>
            </a:extLst>
          </p:cNvPr>
          <p:cNvSpPr txBox="1"/>
          <p:nvPr/>
        </p:nvSpPr>
        <p:spPr>
          <a:xfrm>
            <a:off x="1818761" y="2444011"/>
            <a:ext cx="4277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6"/>
              </a:rPr>
              <a:t>http://kosis.kr/index/index.do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http://www.index.go.kr/main.do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https://www.jejudatahub.net/main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18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E6E13A43-24EC-4373-9467-D819A3200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37653"/>
          <a:stretch/>
        </p:blipFill>
        <p:spPr bwMode="auto">
          <a:xfrm>
            <a:off x="0" y="0"/>
            <a:ext cx="12191999" cy="688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FF3754-5C96-4A5A-9753-DF4065E4899F}"/>
              </a:ext>
            </a:extLst>
          </p:cNvPr>
          <p:cNvSpPr/>
          <p:nvPr/>
        </p:nvSpPr>
        <p:spPr>
          <a:xfrm>
            <a:off x="-579792" y="-184810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8CCE93-37B4-472F-BD7B-E48F900912FB}"/>
              </a:ext>
            </a:extLst>
          </p:cNvPr>
          <p:cNvGrpSpPr/>
          <p:nvPr/>
        </p:nvGrpSpPr>
        <p:grpSpPr>
          <a:xfrm>
            <a:off x="1215957" y="2316046"/>
            <a:ext cx="1848159" cy="3980398"/>
            <a:chOff x="1215957" y="2316046"/>
            <a:chExt cx="1848159" cy="39803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387716" y="2316046"/>
              <a:ext cx="1676400" cy="3272136"/>
              <a:chOff x="1155700" y="1865662"/>
              <a:chExt cx="1676400" cy="3272136"/>
            </a:xfrm>
          </p:grpSpPr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052" t="2575" r="2115"/>
              <a:stretch>
                <a:fillRect/>
              </a:stretch>
            </p:blipFill>
            <p:spPr bwMode="auto">
              <a:xfrm>
                <a:off x="1155700" y="1865662"/>
                <a:ext cx="167640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1258957" y="2981738"/>
                <a:ext cx="1510747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2" name="그림 11" descr="KakaoTalk_20200116_182120470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97496" y="3093986"/>
                <a:ext cx="1060174" cy="141214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1411075" y="4565107"/>
                <a:ext cx="12474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팀장 김은민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1404256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리더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.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모델링 분석과 최적화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팀의 전반적 조율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1215957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E266119-9266-404A-828E-5097B01685DA}"/>
              </a:ext>
            </a:extLst>
          </p:cNvPr>
          <p:cNvGrpSpPr/>
          <p:nvPr/>
        </p:nvGrpSpPr>
        <p:grpSpPr>
          <a:xfrm>
            <a:off x="3732871" y="2316046"/>
            <a:ext cx="1879014" cy="3980398"/>
            <a:chOff x="3732871" y="2316046"/>
            <a:chExt cx="1879014" cy="3980398"/>
          </a:xfrm>
        </p:grpSpPr>
        <p:grpSp>
          <p:nvGrpSpPr>
            <p:cNvPr id="27" name="그룹 26"/>
            <p:cNvGrpSpPr/>
            <p:nvPr/>
          </p:nvGrpSpPr>
          <p:grpSpPr>
            <a:xfrm>
              <a:off x="3929135" y="2316046"/>
              <a:ext cx="1682750" cy="3272136"/>
              <a:chOff x="3835400" y="1865662"/>
              <a:chExt cx="1682750" cy="3272136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36" t="2575" r="1468"/>
              <a:stretch>
                <a:fillRect/>
              </a:stretch>
            </p:blipFill>
            <p:spPr bwMode="auto">
              <a:xfrm>
                <a:off x="3835400" y="1865662"/>
                <a:ext cx="168275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3922646" y="2968486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20" name="그림 19" descr="원본파란.jp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7686" y="3172790"/>
                <a:ext cx="980662" cy="13075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4068135" y="4545228"/>
                <a:ext cx="12506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강승웅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3950322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PPT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제작과 요인 변수의 자료 검토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 속의 적합성 검토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3732871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7785FB9-C9DE-43A1-8750-20EDC72183C9}"/>
              </a:ext>
            </a:extLst>
          </p:cNvPr>
          <p:cNvGrpSpPr/>
          <p:nvPr/>
        </p:nvGrpSpPr>
        <p:grpSpPr>
          <a:xfrm>
            <a:off x="6249785" y="2316046"/>
            <a:ext cx="1909869" cy="3980398"/>
            <a:chOff x="6249785" y="2316046"/>
            <a:chExt cx="1909869" cy="3980398"/>
          </a:xfrm>
        </p:grpSpPr>
        <p:grpSp>
          <p:nvGrpSpPr>
            <p:cNvPr id="29" name="그룹 28"/>
            <p:cNvGrpSpPr/>
            <p:nvPr/>
          </p:nvGrpSpPr>
          <p:grpSpPr>
            <a:xfrm>
              <a:off x="6476904" y="2316046"/>
              <a:ext cx="1682750" cy="3272136"/>
              <a:chOff x="6496050" y="1865662"/>
              <a:chExt cx="1682750" cy="3272136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1531" t="2575" r="2273"/>
              <a:stretch>
                <a:fillRect/>
              </a:stretch>
            </p:blipFill>
            <p:spPr bwMode="auto">
              <a:xfrm>
                <a:off x="6496050" y="1865662"/>
                <a:ext cx="168275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645967" y="2988364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3" name="그림 12" descr="KakaoTalk_20200116_211554135.jp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04383" y="3175120"/>
                <a:ext cx="962610" cy="128484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6764952" y="4565106"/>
                <a:ext cx="12538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최서윤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6496388" y="5650113"/>
              <a:ext cx="1602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자료 수집과 전 처리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시각화를 통한 모델의 구체화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6249785" y="5486402"/>
              <a:ext cx="441146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E5672A-B732-4ED6-B697-D204B88C8A3E}"/>
              </a:ext>
            </a:extLst>
          </p:cNvPr>
          <p:cNvGrpSpPr/>
          <p:nvPr/>
        </p:nvGrpSpPr>
        <p:grpSpPr>
          <a:xfrm>
            <a:off x="8848587" y="2316046"/>
            <a:ext cx="1870266" cy="3816687"/>
            <a:chOff x="8848587" y="2316046"/>
            <a:chExt cx="1870266" cy="38166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7D9766-17B6-4FE7-8B28-D804349B4F76}"/>
                </a:ext>
              </a:extLst>
            </p:cNvPr>
            <p:cNvSpPr txBox="1"/>
            <p:nvPr/>
          </p:nvSpPr>
          <p:spPr>
            <a:xfrm>
              <a:off x="9042453" y="5650113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연관분석 담당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a로케트" pitchFamily="18" charset="-127"/>
                  <a:ea typeface="a로케트" pitchFamily="18" charset="-127"/>
                  <a:cs typeface="+mn-cs"/>
                </a:rPr>
                <a:t>모델 최적화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8848587" y="5486402"/>
              <a:ext cx="489724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 Black" panose="020B0A04020102020204" pitchFamily="34" charset="0"/>
                  <a:ea typeface="HY강B" pitchFamily="18" charset="-127"/>
                  <a:cs typeface="Leelawadee" panose="020B0502040204020203" pitchFamily="34" charset="-34"/>
                </a:rPr>
                <a:t>*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HY강B" pitchFamily="18" charset="-127"/>
                <a:cs typeface="Leelawadee" panose="020B0502040204020203" pitchFamily="34" charset="-34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A985B33-5B21-4872-A707-078FC3DF0C59}"/>
                </a:ext>
              </a:extLst>
            </p:cNvPr>
            <p:cNvGrpSpPr/>
            <p:nvPr/>
          </p:nvGrpSpPr>
          <p:grpSpPr>
            <a:xfrm>
              <a:off x="9024674" y="2316046"/>
              <a:ext cx="1676400" cy="3272136"/>
              <a:chOff x="9024674" y="2316046"/>
              <a:chExt cx="1676400" cy="327213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541" t="2575" r="1626"/>
              <a:stretch>
                <a:fillRect/>
              </a:stretch>
            </p:blipFill>
            <p:spPr bwMode="auto">
              <a:xfrm>
                <a:off x="9024674" y="2316046"/>
                <a:ext cx="1676400" cy="327213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15000"/>
                  </a:prstClr>
                </a:outerShdw>
              </a:effec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9126000" y="3445374"/>
                <a:ext cx="1437860" cy="19878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7D9766-17B6-4FE7-8B28-D804349B4F76}"/>
                  </a:ext>
                </a:extLst>
              </p:cNvPr>
              <p:cNvSpPr txBox="1"/>
              <p:nvPr/>
            </p:nvSpPr>
            <p:spPr>
              <a:xfrm>
                <a:off x="9264864" y="5002238"/>
                <a:ext cx="12506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a로케트" pitchFamily="18" charset="-127"/>
                    <a:ea typeface="a로케트" pitchFamily="18" charset="-127"/>
                    <a:cs typeface="+mn-cs"/>
                  </a:rPr>
                  <a:t>팀원 김동현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9DC8C3EB-3772-4A2D-9E8A-C4EC9150FD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37" t="21791" r="24872" b="25713"/>
              <a:stretch/>
            </p:blipFill>
            <p:spPr>
              <a:xfrm>
                <a:off x="9391007" y="3544370"/>
                <a:ext cx="998375" cy="1410185"/>
              </a:xfrm>
              <a:prstGeom prst="rect">
                <a:avLst/>
              </a:prstGeom>
            </p:spPr>
          </p:pic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4B59E5-37F7-4B87-9AE2-46CF38D57670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BF40CC-AADC-44FA-8FAF-75C5B02C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69" y="145770"/>
            <a:ext cx="3024673" cy="72544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anose="02020600000000000000" pitchFamily="18" charset="-127"/>
                <a:ea typeface="a로케트" panose="02020600000000000000" pitchFamily="18" charset="-127"/>
              </a:rPr>
              <a:t>Introduction</a:t>
            </a:r>
            <a:endParaRPr lang="ko-KR" alt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A7FA4CB-7242-43DF-BCC2-2F2FB191C445}"/>
              </a:ext>
            </a:extLst>
          </p:cNvPr>
          <p:cNvSpPr/>
          <p:nvPr/>
        </p:nvSpPr>
        <p:spPr>
          <a:xfrm>
            <a:off x="0" y="720497"/>
            <a:ext cx="3561157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3305512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D5061"/>
            </a:gs>
            <a:gs pos="30000">
              <a:srgbClr val="1B2645"/>
            </a:gs>
            <a:gs pos="59000">
              <a:srgbClr val="172339"/>
            </a:gs>
            <a:gs pos="87000">
              <a:srgbClr val="0C0F2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C26B7D9-A49D-404F-8E7F-983FEDC00C38}"/>
              </a:ext>
            </a:extLst>
          </p:cNvPr>
          <p:cNvSpPr txBox="1"/>
          <p:nvPr/>
        </p:nvSpPr>
        <p:spPr>
          <a:xfrm>
            <a:off x="5314376" y="3167390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The end </a:t>
            </a:r>
            <a:endParaRPr lang="ko-KR" altLang="en-US" sz="28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35910-4150-43C7-939E-FFFBA48E0530}"/>
              </a:ext>
            </a:extLst>
          </p:cNvPr>
          <p:cNvSpPr txBox="1"/>
          <p:nvPr/>
        </p:nvSpPr>
        <p:spPr>
          <a:xfrm>
            <a:off x="6885479" y="320430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a로케트" pitchFamily="18" charset="-127"/>
                <a:ea typeface="a로케트" pitchFamily="18" charset="-127"/>
              </a:rPr>
              <a:t>_</a:t>
            </a:r>
            <a:endParaRPr lang="ko-KR" altLang="en-US" sz="2800" dirty="0">
              <a:solidFill>
                <a:schemeClr val="bg1"/>
              </a:solidFill>
              <a:latin typeface="a로케트" pitchFamily="18" charset="-127"/>
              <a:ea typeface="a로케트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5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4C1E966-145E-46DE-9641-87DBE530305E}"/>
              </a:ext>
            </a:extLst>
          </p:cNvPr>
          <p:cNvSpPr/>
          <p:nvPr/>
        </p:nvSpPr>
        <p:spPr>
          <a:xfrm>
            <a:off x="0" y="5278658"/>
            <a:ext cx="1319954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85CDD4-BCAB-4664-BAE7-DF39C7422863}"/>
              </a:ext>
            </a:extLst>
          </p:cNvPr>
          <p:cNvSpPr/>
          <p:nvPr/>
        </p:nvSpPr>
        <p:spPr>
          <a:xfrm>
            <a:off x="283029" y="4777915"/>
            <a:ext cx="1319954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13E7A3-4010-4535-9DE5-F102B7467F62}"/>
              </a:ext>
            </a:extLst>
          </p:cNvPr>
          <p:cNvSpPr/>
          <p:nvPr/>
        </p:nvSpPr>
        <p:spPr>
          <a:xfrm>
            <a:off x="9834465" y="5125937"/>
            <a:ext cx="1886011" cy="8832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BF73B2-7360-4DA1-831D-D838F05F5823}"/>
              </a:ext>
            </a:extLst>
          </p:cNvPr>
          <p:cNvSpPr/>
          <p:nvPr/>
        </p:nvSpPr>
        <p:spPr>
          <a:xfrm>
            <a:off x="9538283" y="5791520"/>
            <a:ext cx="1886011" cy="8832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E3414D-A829-4013-B595-A129ADE2B579}"/>
              </a:ext>
            </a:extLst>
          </p:cNvPr>
          <p:cNvSpPr/>
          <p:nvPr/>
        </p:nvSpPr>
        <p:spPr>
          <a:xfrm>
            <a:off x="8820539" y="151006"/>
            <a:ext cx="1751045" cy="915474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49E154-7857-4202-A689-57D28D1A1B05}"/>
              </a:ext>
            </a:extLst>
          </p:cNvPr>
          <p:cNvSpPr/>
          <p:nvPr/>
        </p:nvSpPr>
        <p:spPr>
          <a:xfrm>
            <a:off x="10384971" y="848765"/>
            <a:ext cx="889519" cy="584398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3C866D-C27D-4920-ABF3-06A52AB0112A}"/>
              </a:ext>
            </a:extLst>
          </p:cNvPr>
          <p:cNvSpPr/>
          <p:nvPr/>
        </p:nvSpPr>
        <p:spPr>
          <a:xfrm>
            <a:off x="2297210" y="2174675"/>
            <a:ext cx="1459685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3ECDE-C691-4713-9802-43C0A4FB3D3A}"/>
              </a:ext>
            </a:extLst>
          </p:cNvPr>
          <p:cNvSpPr txBox="1"/>
          <p:nvPr/>
        </p:nvSpPr>
        <p:spPr>
          <a:xfrm>
            <a:off x="2469469" y="2833828"/>
            <a:ext cx="108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문제정의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59F7CD-4F3C-469F-BAB0-DEE8B36746BE}"/>
              </a:ext>
            </a:extLst>
          </p:cNvPr>
          <p:cNvSpPr/>
          <p:nvPr/>
        </p:nvSpPr>
        <p:spPr>
          <a:xfrm>
            <a:off x="4548489" y="2174675"/>
            <a:ext cx="2280408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62EA65-37E6-4802-AE96-30C9A0D4E433}"/>
              </a:ext>
            </a:extLst>
          </p:cNvPr>
          <p:cNvSpPr/>
          <p:nvPr/>
        </p:nvSpPr>
        <p:spPr>
          <a:xfrm>
            <a:off x="7601782" y="2174675"/>
            <a:ext cx="2188430" cy="30871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141777-5200-4477-A027-686B3F97BDDF}"/>
              </a:ext>
            </a:extLst>
          </p:cNvPr>
          <p:cNvSpPr txBox="1"/>
          <p:nvPr/>
        </p:nvSpPr>
        <p:spPr>
          <a:xfrm>
            <a:off x="7815904" y="4337108"/>
            <a:ext cx="205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SVR</a:t>
            </a:r>
            <a:endParaRPr lang="ko-KR" altLang="en-US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1C67B-B904-496F-BEF7-84A193AA802D}"/>
              </a:ext>
            </a:extLst>
          </p:cNvPr>
          <p:cNvSpPr/>
          <p:nvPr/>
        </p:nvSpPr>
        <p:spPr>
          <a:xfrm>
            <a:off x="-10224" y="2158531"/>
            <a:ext cx="430467" cy="1579342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87A29D-E18C-48D4-AB2C-B0A545BDB894}"/>
              </a:ext>
            </a:extLst>
          </p:cNvPr>
          <p:cNvSpPr/>
          <p:nvPr/>
        </p:nvSpPr>
        <p:spPr>
          <a:xfrm>
            <a:off x="365" y="0"/>
            <a:ext cx="998011" cy="61774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AF370-F584-4906-BD94-81B7045A45C7}"/>
              </a:ext>
            </a:extLst>
          </p:cNvPr>
          <p:cNvSpPr/>
          <p:nvPr/>
        </p:nvSpPr>
        <p:spPr>
          <a:xfrm>
            <a:off x="592133" y="371299"/>
            <a:ext cx="1158240" cy="718730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0777EC-BCB1-4B32-BD7F-4E4544ADCF83}"/>
              </a:ext>
            </a:extLst>
          </p:cNvPr>
          <p:cNvSpPr txBox="1"/>
          <p:nvPr/>
        </p:nvSpPr>
        <p:spPr>
          <a:xfrm>
            <a:off x="661572" y="270587"/>
            <a:ext cx="166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Process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A261C8-598C-4616-9EE3-0B9553223E72}"/>
              </a:ext>
            </a:extLst>
          </p:cNvPr>
          <p:cNvCxnSpPr>
            <a:cxnSpLocks/>
          </p:cNvCxnSpPr>
          <p:nvPr/>
        </p:nvCxnSpPr>
        <p:spPr>
          <a:xfrm flipV="1">
            <a:off x="717709" y="782348"/>
            <a:ext cx="1684540" cy="1012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A4CBE5-C9D8-42BA-BBA4-19A993A574DA}"/>
              </a:ext>
            </a:extLst>
          </p:cNvPr>
          <p:cNvSpPr txBox="1"/>
          <p:nvPr/>
        </p:nvSpPr>
        <p:spPr>
          <a:xfrm>
            <a:off x="2379303" y="1734132"/>
            <a:ext cx="157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Data 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(</a:t>
            </a:r>
            <a:r>
              <a:rPr lang="ko-KR" altLang="en-US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변수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, </a:t>
            </a:r>
            <a:r>
              <a:rPr lang="ko-KR" altLang="en-US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자료수집</a:t>
            </a:r>
            <a:r>
              <a:rPr lang="en-US" altLang="ko-KR" sz="9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)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60CFC2-60D4-493B-A810-CFE43EC8FA52}"/>
              </a:ext>
            </a:extLst>
          </p:cNvPr>
          <p:cNvSpPr txBox="1"/>
          <p:nvPr/>
        </p:nvSpPr>
        <p:spPr>
          <a:xfrm>
            <a:off x="5142723" y="1734132"/>
            <a:ext cx="16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Pre-Processing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455A22-11A9-4184-841F-4A6040DBAF2D}"/>
              </a:ext>
            </a:extLst>
          </p:cNvPr>
          <p:cNvSpPr txBox="1"/>
          <p:nvPr/>
        </p:nvSpPr>
        <p:spPr>
          <a:xfrm>
            <a:off x="7601781" y="1734132"/>
            <a:ext cx="99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가을소풍B" panose="02020600000000000000" pitchFamily="18" charset="-127"/>
                <a:ea typeface="a가을소풍B" panose="02020600000000000000" pitchFamily="18" charset="-127"/>
              </a:rPr>
              <a:t>Model</a:t>
            </a:r>
            <a:endParaRPr lang="ko-KR" altLang="en-US" sz="1400" dirty="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9728128-9D96-468A-B75E-55B0C761F117}"/>
              </a:ext>
            </a:extLst>
          </p:cNvPr>
          <p:cNvSpPr/>
          <p:nvPr/>
        </p:nvSpPr>
        <p:spPr>
          <a:xfrm flipH="1">
            <a:off x="2212130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22B7510-FC98-46C2-B7CE-EA728966CF57}"/>
              </a:ext>
            </a:extLst>
          </p:cNvPr>
          <p:cNvSpPr/>
          <p:nvPr/>
        </p:nvSpPr>
        <p:spPr>
          <a:xfrm flipH="1">
            <a:off x="4940611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94ED48-E0DB-49C5-9B3C-8EE69359CBE6}"/>
              </a:ext>
            </a:extLst>
          </p:cNvPr>
          <p:cNvSpPr/>
          <p:nvPr/>
        </p:nvSpPr>
        <p:spPr>
          <a:xfrm flipH="1">
            <a:off x="7399669" y="1786015"/>
            <a:ext cx="404224" cy="265566"/>
          </a:xfrm>
          <a:prstGeom prst="rect">
            <a:avLst/>
          </a:prstGeom>
          <a:solidFill>
            <a:schemeClr val="bg1">
              <a:lumMod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가을소풍B" panose="02020600000000000000" pitchFamily="18" charset="-127"/>
              <a:ea typeface="a가을소풍B" panose="02020600000000000000" pitchFamily="18" charset="-127"/>
            </a:endParaRP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A0AC5ADE-A3A6-48AB-A47B-FB44EEDC5F4B}"/>
              </a:ext>
            </a:extLst>
          </p:cNvPr>
          <p:cNvSpPr/>
          <p:nvPr/>
        </p:nvSpPr>
        <p:spPr>
          <a:xfrm rot="5400000">
            <a:off x="3886634" y="3612337"/>
            <a:ext cx="532116" cy="297455"/>
          </a:xfrm>
          <a:prstGeom prst="triangle">
            <a:avLst/>
          </a:prstGeom>
          <a:solidFill>
            <a:srgbClr val="00B050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2AAC463E-AD0A-4608-8611-60C7D375DE15}"/>
              </a:ext>
            </a:extLst>
          </p:cNvPr>
          <p:cNvSpPr/>
          <p:nvPr/>
        </p:nvSpPr>
        <p:spPr>
          <a:xfrm rot="5400000">
            <a:off x="6967972" y="3612337"/>
            <a:ext cx="532116" cy="297455"/>
          </a:xfrm>
          <a:prstGeom prst="triangle">
            <a:avLst/>
          </a:prstGeom>
          <a:solidFill>
            <a:srgbClr val="00B050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301414-1AD2-4352-B703-5F9A3F3841D0}"/>
              </a:ext>
            </a:extLst>
          </p:cNvPr>
          <p:cNvSpPr txBox="1"/>
          <p:nvPr/>
        </p:nvSpPr>
        <p:spPr>
          <a:xfrm>
            <a:off x="4844095" y="2833827"/>
            <a:ext cx="1075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전처리</a:t>
            </a:r>
            <a:endParaRPr lang="en-US" altLang="ko-KR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A3F7C2-6B95-416F-B9E7-7B9240DF7967}"/>
              </a:ext>
            </a:extLst>
          </p:cNvPr>
          <p:cNvSpPr txBox="1"/>
          <p:nvPr/>
        </p:nvSpPr>
        <p:spPr>
          <a:xfrm>
            <a:off x="4940611" y="3300268"/>
            <a:ext cx="1756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결측</a:t>
            </a:r>
            <a:r>
              <a:rPr lang="en-US" altLang="ko-KR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이상치 처리</a:t>
            </a:r>
            <a:endParaRPr lang="en-US" altLang="ko-KR" sz="11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표준화</a:t>
            </a:r>
            <a:r>
              <a:rPr lang="en-US" altLang="ko-KR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(MIN-MAX)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상관분석</a:t>
            </a:r>
            <a:endParaRPr lang="en-US" altLang="ko-KR" sz="11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A7B69C-9BE8-4410-974E-3FB075ACDB07}"/>
              </a:ext>
            </a:extLst>
          </p:cNvPr>
          <p:cNvSpPr txBox="1"/>
          <p:nvPr/>
        </p:nvSpPr>
        <p:spPr>
          <a:xfrm>
            <a:off x="7803893" y="2619524"/>
            <a:ext cx="205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Linear Regression</a:t>
            </a:r>
            <a:endParaRPr lang="ko-KR" altLang="en-US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433DBA-F7B4-4D85-B2C7-5372A4258194}"/>
              </a:ext>
            </a:extLst>
          </p:cNvPr>
          <p:cNvSpPr txBox="1"/>
          <p:nvPr/>
        </p:nvSpPr>
        <p:spPr>
          <a:xfrm>
            <a:off x="2469469" y="3315657"/>
            <a:ext cx="108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변수소개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BA2ACE-A8D5-48BA-A6E3-71960C36C1D9}"/>
              </a:ext>
            </a:extLst>
          </p:cNvPr>
          <p:cNvSpPr txBox="1"/>
          <p:nvPr/>
        </p:nvSpPr>
        <p:spPr>
          <a:xfrm>
            <a:off x="2466442" y="3797486"/>
            <a:ext cx="108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자료수집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19AC8E-A158-4535-8DD0-3E0F74C288FF}"/>
              </a:ext>
            </a:extLst>
          </p:cNvPr>
          <p:cNvSpPr txBox="1"/>
          <p:nvPr/>
        </p:nvSpPr>
        <p:spPr>
          <a:xfrm>
            <a:off x="7813909" y="3053959"/>
            <a:ext cx="205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Decision</a:t>
            </a:r>
            <a:r>
              <a:rPr lang="ko-KR" altLang="en-US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Trees</a:t>
            </a:r>
            <a:endParaRPr lang="ko-KR" altLang="en-US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188EA3-D985-4F4F-A322-09C74AE3887B}"/>
              </a:ext>
            </a:extLst>
          </p:cNvPr>
          <p:cNvSpPr txBox="1"/>
          <p:nvPr/>
        </p:nvSpPr>
        <p:spPr>
          <a:xfrm>
            <a:off x="7813909" y="3487201"/>
            <a:ext cx="205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Rndom</a:t>
            </a:r>
            <a:r>
              <a:rPr lang="en-US" altLang="ko-KR" sz="1200" dirty="0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 Forest</a:t>
            </a:r>
            <a:endParaRPr lang="ko-KR" altLang="en-US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E5B0D2-B636-4E9B-B37D-1F5E23A0CF6E}"/>
              </a:ext>
            </a:extLst>
          </p:cNvPr>
          <p:cNvSpPr txBox="1"/>
          <p:nvPr/>
        </p:nvSpPr>
        <p:spPr>
          <a:xfrm>
            <a:off x="7803892" y="3914125"/>
            <a:ext cx="205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a아시아고딕B" panose="02020600000000000000" pitchFamily="18" charset="-127"/>
                <a:ea typeface="a아시아고딕B" panose="02020600000000000000" pitchFamily="18" charset="-127"/>
              </a:rPr>
              <a:t>XGBoost</a:t>
            </a:r>
            <a:endParaRPr lang="ko-KR" altLang="en-US" sz="1200" dirty="0">
              <a:solidFill>
                <a:schemeClr val="bg1"/>
              </a:solidFill>
              <a:latin typeface="a아시아고딕B" panose="02020600000000000000" pitchFamily="18" charset="-127"/>
              <a:ea typeface="a아시아고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92213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문제정의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4875A-81E9-47AD-8584-EE8563348F42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1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4BDC6-3163-484B-B93F-436B7ADEE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416"/>
          <a:stretch/>
        </p:blipFill>
        <p:spPr>
          <a:xfrm>
            <a:off x="575388" y="3604797"/>
            <a:ext cx="6134765" cy="3115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3951A2-CF18-4E54-B1B7-7F5ED606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3594318"/>
            <a:ext cx="5067657" cy="35902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256E52-B7D4-4B56-B412-9C6F80CC9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7860"/>
          <a:stretch/>
        </p:blipFill>
        <p:spPr>
          <a:xfrm>
            <a:off x="2677909" y="2834463"/>
            <a:ext cx="5298792" cy="74866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9BADE9-CEB1-4A46-81C9-7ED8983F602C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C6B50E4-E6BA-46C9-A8E6-677635215DDA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1" name="액자 20">
                <a:extLst>
                  <a:ext uri="{FF2B5EF4-FFF2-40B4-BE49-F238E27FC236}">
                    <a16:creationId xmlns:a16="http://schemas.microsoft.com/office/drawing/2014/main" id="{A07A7B28-ABD2-45D0-8339-E36A36C5F8F2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5CAFE2-5024-496E-8A71-28DB4A88331B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61A069-7ABD-4713-821E-4AFE05D6BFE8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911280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79431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804D89-77BC-42BB-9B30-DAF5E55F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98" y="149289"/>
            <a:ext cx="2872124" cy="4618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061FCB-19F4-4D74-B211-228B05195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722"/>
          <a:stretch/>
        </p:blipFill>
        <p:spPr>
          <a:xfrm>
            <a:off x="6000350" y="-221785"/>
            <a:ext cx="5067657" cy="548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C2126-6730-491E-952F-FE74CE6B1BCD}"/>
              </a:ext>
            </a:extLst>
          </p:cNvPr>
          <p:cNvSpPr txBox="1"/>
          <p:nvPr/>
        </p:nvSpPr>
        <p:spPr>
          <a:xfrm>
            <a:off x="6000350" y="1306199"/>
            <a:ext cx="4767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저출산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에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따른 사회문제 이슈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884AF-D196-4BC8-BEA4-3099F16CA6D0}"/>
              </a:ext>
            </a:extLst>
          </p:cNvPr>
          <p:cNvSpPr txBox="1"/>
          <p:nvPr/>
        </p:nvSpPr>
        <p:spPr>
          <a:xfrm>
            <a:off x="6425935" y="3044279"/>
            <a:ext cx="3696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출산 인구 예측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 모델링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로케트" pitchFamily="18" charset="-127"/>
              <a:ea typeface="a로케트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(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출산관련 변수와 증감 모형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로케트" pitchFamily="18" charset="-127"/>
                <a:ea typeface="a로케트" pitchFamily="18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3F5DA2F-AF2B-45B7-89F9-7666D87E4BDA}"/>
              </a:ext>
            </a:extLst>
          </p:cNvPr>
          <p:cNvGrpSpPr/>
          <p:nvPr/>
        </p:nvGrpSpPr>
        <p:grpSpPr>
          <a:xfrm>
            <a:off x="7970162" y="2266338"/>
            <a:ext cx="544225" cy="384585"/>
            <a:chOff x="1418083" y="786308"/>
            <a:chExt cx="332184" cy="27682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" name="오른쪽 화살표 10">
              <a:extLst>
                <a:ext uri="{FF2B5EF4-FFF2-40B4-BE49-F238E27FC236}">
                  <a16:creationId xmlns:a16="http://schemas.microsoft.com/office/drawing/2014/main" id="{9E951361-C332-4EBB-82C1-084E385F40E8}"/>
                </a:ext>
              </a:extLst>
            </p:cNvPr>
            <p:cNvSpPr/>
            <p:nvPr/>
          </p:nvSpPr>
          <p:spPr>
            <a:xfrm rot="5400000">
              <a:off x="1445765" y="758626"/>
              <a:ext cx="276820" cy="33218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오른쪽 화살표 4">
              <a:extLst>
                <a:ext uri="{FF2B5EF4-FFF2-40B4-BE49-F238E27FC236}">
                  <a16:creationId xmlns:a16="http://schemas.microsoft.com/office/drawing/2014/main" id="{1B124168-D9BF-4C46-BB94-70FB5AB214AE}"/>
                </a:ext>
              </a:extLst>
            </p:cNvPr>
            <p:cNvSpPr/>
            <p:nvPr/>
          </p:nvSpPr>
          <p:spPr>
            <a:xfrm>
              <a:off x="1484520" y="786308"/>
              <a:ext cx="199310" cy="1937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" kern="12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1767B5-6B17-4A94-9F4B-3509E1707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418" y="1115543"/>
            <a:ext cx="4941426" cy="330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8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6606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변수 설정 및 데이터 설명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9C7C85-E628-47A6-9D2E-10C097CF4596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4757BA-997F-4568-AA07-98BD1C47685B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A4735B76-F1E8-4C22-8D55-83DF9EECCA8A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497324-606D-4C93-9651-1873A7954C53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0D8C97-5AD9-4CF0-94DA-5CF856752C1E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2AD988-6592-48C0-A60D-89F1892266EB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2 page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08501-31C0-481F-8FD8-3D8CAD29BFE6}"/>
              </a:ext>
            </a:extLst>
          </p:cNvPr>
          <p:cNvSpPr txBox="1"/>
          <p:nvPr/>
        </p:nvSpPr>
        <p:spPr>
          <a:xfrm>
            <a:off x="1272667" y="2390954"/>
            <a:ext cx="315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EDA 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사용한 데이터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C5BEF-B165-467F-AEE7-E9C9B5CE0DB7}"/>
              </a:ext>
            </a:extLst>
          </p:cNvPr>
          <p:cNvSpPr txBox="1"/>
          <p:nvPr/>
        </p:nvSpPr>
        <p:spPr>
          <a:xfrm>
            <a:off x="1131271" y="2320475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EF5567E-CF6A-49AA-A32F-0A1D2FB9E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23232"/>
              </p:ext>
            </p:extLst>
          </p:nvPr>
        </p:nvGraphicFramePr>
        <p:xfrm>
          <a:off x="1151068" y="2889579"/>
          <a:ext cx="9714156" cy="382443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96895">
                  <a:extLst>
                    <a:ext uri="{9D8B030D-6E8A-4147-A177-3AD203B41FA5}">
                      <a16:colId xmlns:a16="http://schemas.microsoft.com/office/drawing/2014/main" val="3512741629"/>
                    </a:ext>
                  </a:extLst>
                </a:gridCol>
                <a:gridCol w="2233353">
                  <a:extLst>
                    <a:ext uri="{9D8B030D-6E8A-4147-A177-3AD203B41FA5}">
                      <a16:colId xmlns:a16="http://schemas.microsoft.com/office/drawing/2014/main" val="3580748632"/>
                    </a:ext>
                  </a:extLst>
                </a:gridCol>
                <a:gridCol w="1017151">
                  <a:extLst>
                    <a:ext uri="{9D8B030D-6E8A-4147-A177-3AD203B41FA5}">
                      <a16:colId xmlns:a16="http://schemas.microsoft.com/office/drawing/2014/main" val="2325948489"/>
                    </a:ext>
                  </a:extLst>
                </a:gridCol>
                <a:gridCol w="2224803">
                  <a:extLst>
                    <a:ext uri="{9D8B030D-6E8A-4147-A177-3AD203B41FA5}">
                      <a16:colId xmlns:a16="http://schemas.microsoft.com/office/drawing/2014/main" val="2520733569"/>
                    </a:ext>
                  </a:extLst>
                </a:gridCol>
                <a:gridCol w="887186">
                  <a:extLst>
                    <a:ext uri="{9D8B030D-6E8A-4147-A177-3AD203B41FA5}">
                      <a16:colId xmlns:a16="http://schemas.microsoft.com/office/drawing/2014/main" val="2297462572"/>
                    </a:ext>
                  </a:extLst>
                </a:gridCol>
                <a:gridCol w="2354768">
                  <a:extLst>
                    <a:ext uri="{9D8B030D-6E8A-4147-A177-3AD203B41FA5}">
                      <a16:colId xmlns:a16="http://schemas.microsoft.com/office/drawing/2014/main" val="3312163776"/>
                    </a:ext>
                  </a:extLst>
                </a:gridCol>
              </a:tblGrid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종속변수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인당 주거면적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인당 주거면적에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신문사용율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매체이용율에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741846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졸업자수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교육이수율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유소년부양비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유소년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(0-14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부양비에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5509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사교육비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국제유가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사회현황 반영 대표적 지표에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노년부양비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노년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(65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세 이상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부양비에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195423"/>
                  </a:ext>
                </a:extLst>
              </a:tr>
              <a:tr h="477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총 인구 변화에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E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러닝 시장규모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산업변화</a:t>
                      </a:r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학업 현황에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노령화지수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인구 분포에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78835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직장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 가입자수에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문화여가 </a:t>
                      </a:r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지출율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여가시간 변화에 따른 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사망자수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사망자 수에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31720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(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지역</a:t>
                      </a:r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)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건강보험 가입자수에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지니계수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소득격차에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실업률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취업 현황에 </a:t>
                      </a:r>
                      <a:r>
                        <a:rPr lang="ko-KR" altLang="en-US" sz="90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따른 예측</a:t>
                      </a:r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61581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사회단체 참여율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사회단체 참여율에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다문화 </a:t>
                      </a:r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다문화 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출생아수에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인가구비율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1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인가구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변화에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91636"/>
                  </a:ext>
                </a:extLst>
              </a:tr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국제무역 현황에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이혼건수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</a:t>
                      </a:r>
                      <a:r>
                        <a:rPr lang="ko-KR" altLang="en-US" sz="900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이혼건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 수에 따른 출생아 수 예측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혼인건수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혼인 건 수에 대한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944468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국제무역 현황에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티비사용율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a아시아고딕B" panose="02020600000000000000" pitchFamily="18" charset="-127"/>
                          <a:ea typeface="a아시아고딕B" panose="02020600000000000000" pitchFamily="18" charset="-127"/>
                          <a:cs typeface="+mn-cs"/>
                        </a:rPr>
                        <a:t>매체이용율에 따른 출생아 </a:t>
                      </a: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주택매매가격동향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주택가격 변화에 따른 출생아 수 예측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109916"/>
                  </a:ext>
                </a:extLst>
              </a:tr>
              <a:tr h="347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GDP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국내 총생산에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라디오사용율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매체이용율에 따른 출생아 수 예측</a:t>
                      </a:r>
                    </a:p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맞벌이 가구 비율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맞벌이 가구 변화에 따른 출생아 수 예측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32831"/>
                  </a:ext>
                </a:extLst>
              </a:tr>
              <a:tr h="2865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유치원수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설립 유치원 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 err="1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어린이집수</a:t>
                      </a:r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a아시아고딕B" panose="02020600000000000000" pitchFamily="18" charset="-127"/>
                          <a:ea typeface="a아시아고딕B" panose="02020600000000000000" pitchFamily="18" charset="-127"/>
                        </a:rPr>
                        <a:t>설립 어린이집 수에 따른 출생아 수 예측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a아시아고딕B" panose="02020600000000000000" pitchFamily="18" charset="-127"/>
                        <a:ea typeface="a아시아고딕B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33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76061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3D34467-CE58-4D45-A419-34028D13B67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6D6E38-DC35-474B-8C56-A6D66CF9E2AE}"/>
              </a:ext>
            </a:extLst>
          </p:cNvPr>
          <p:cNvSpPr/>
          <p:nvPr/>
        </p:nvSpPr>
        <p:spPr>
          <a:xfrm>
            <a:off x="335902" y="0"/>
            <a:ext cx="11457992" cy="513446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119540-4635-43C7-915D-81AB7FD2B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28" y="355277"/>
            <a:ext cx="4953681" cy="4779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72ADB0-7D3B-430B-9B19-0F773CFB07CC}"/>
              </a:ext>
            </a:extLst>
          </p:cNvPr>
          <p:cNvSpPr txBox="1"/>
          <p:nvPr/>
        </p:nvSpPr>
        <p:spPr>
          <a:xfrm>
            <a:off x="1347970" y="321246"/>
            <a:ext cx="315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EDA 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사용한 데이터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변수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5DB3A-418E-4751-A71F-D6DDC54E91FD}"/>
              </a:ext>
            </a:extLst>
          </p:cNvPr>
          <p:cNvSpPr txBox="1"/>
          <p:nvPr/>
        </p:nvSpPr>
        <p:spPr>
          <a:xfrm>
            <a:off x="1206574" y="250767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133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6DCCC0-0B56-4BCA-9D07-6200AF3BDB8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F3EA0E-603C-4B26-9BF6-A2DFDB2F4BC7}"/>
              </a:ext>
            </a:extLst>
          </p:cNvPr>
          <p:cNvSpPr/>
          <p:nvPr/>
        </p:nvSpPr>
        <p:spPr>
          <a:xfrm>
            <a:off x="335902" y="2286000"/>
            <a:ext cx="11457992" cy="457200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036FE9-CDC4-4461-AE53-51213888D8D5}"/>
              </a:ext>
            </a:extLst>
          </p:cNvPr>
          <p:cNvCxnSpPr>
            <a:cxnSpLocks/>
          </p:cNvCxnSpPr>
          <p:nvPr/>
        </p:nvCxnSpPr>
        <p:spPr>
          <a:xfrm>
            <a:off x="6064898" y="1819469"/>
            <a:ext cx="0" cy="2612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ABB609-B4C4-4E81-B57F-68D50B4C2754}"/>
              </a:ext>
            </a:extLst>
          </p:cNvPr>
          <p:cNvSpPr txBox="1"/>
          <p:nvPr/>
        </p:nvSpPr>
        <p:spPr>
          <a:xfrm>
            <a:off x="5186407" y="1483391"/>
            <a:ext cx="1756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big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61E4B-D84B-4C81-A2BD-82A7D8E665D0}"/>
              </a:ext>
            </a:extLst>
          </p:cNvPr>
          <p:cNvSpPr txBox="1"/>
          <p:nvPr/>
        </p:nvSpPr>
        <p:spPr>
          <a:xfrm>
            <a:off x="4631094" y="449308"/>
            <a:ext cx="29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Baskerville Old Face" panose="02020602080505020303" pitchFamily="18" charset="0"/>
                <a:ea typeface="a아시아고딕L" panose="02020600000000000000" pitchFamily="18" charset="-127"/>
              </a:rPr>
              <a:t>Pre-Processing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84A72-02F2-46DF-84C6-D9A216693B67}"/>
              </a:ext>
            </a:extLst>
          </p:cNvPr>
          <p:cNvSpPr txBox="1"/>
          <p:nvPr/>
        </p:nvSpPr>
        <p:spPr>
          <a:xfrm>
            <a:off x="4786604" y="952054"/>
            <a:ext cx="2556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( </a:t>
            </a:r>
            <a:r>
              <a:rPr lang="ko-KR" altLang="en-US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전처리과정</a:t>
            </a:r>
            <a:r>
              <a:rPr lang="en-US" altLang="ko-KR" sz="1050" dirty="0">
                <a:solidFill>
                  <a:schemeClr val="bg1"/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 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5FED0C-92E7-42E2-A709-E83E5C9C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90" y="3144303"/>
            <a:ext cx="5383193" cy="2570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253D03-24FF-41D7-AE22-C07DAE20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0" y="3395568"/>
            <a:ext cx="5092661" cy="257069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B07E7A-541D-4DCD-B1D0-5ACFBA825531}"/>
              </a:ext>
            </a:extLst>
          </p:cNvPr>
          <p:cNvGrpSpPr/>
          <p:nvPr/>
        </p:nvGrpSpPr>
        <p:grpSpPr>
          <a:xfrm>
            <a:off x="575389" y="396897"/>
            <a:ext cx="1394485" cy="816767"/>
            <a:chOff x="9105923" y="1923626"/>
            <a:chExt cx="2198863" cy="12879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3B7C893-8074-47D3-AEA6-36502DE06A7B}"/>
                </a:ext>
              </a:extLst>
            </p:cNvPr>
            <p:cNvGrpSpPr/>
            <p:nvPr/>
          </p:nvGrpSpPr>
          <p:grpSpPr>
            <a:xfrm>
              <a:off x="9105923" y="1923626"/>
              <a:ext cx="2198863" cy="1287901"/>
              <a:chOff x="4929673" y="1530221"/>
              <a:chExt cx="1909666" cy="1123575"/>
            </a:xfrm>
          </p:grpSpPr>
          <p:sp>
            <p:nvSpPr>
              <p:cNvPr id="20" name="액자 19">
                <a:extLst>
                  <a:ext uri="{FF2B5EF4-FFF2-40B4-BE49-F238E27FC236}">
                    <a16:creationId xmlns:a16="http://schemas.microsoft.com/office/drawing/2014/main" id="{911BFAD5-516A-49CB-B606-CD0B00482410}"/>
                  </a:ext>
                </a:extLst>
              </p:cNvPr>
              <p:cNvSpPr/>
              <p:nvPr/>
            </p:nvSpPr>
            <p:spPr>
              <a:xfrm>
                <a:off x="4929674" y="1530221"/>
                <a:ext cx="1642814" cy="1123575"/>
              </a:xfrm>
              <a:prstGeom prst="frame">
                <a:avLst>
                  <a:gd name="adj1" fmla="val 422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AE4C70-3220-494A-A724-72AA653EE975}"/>
                  </a:ext>
                </a:extLst>
              </p:cNvPr>
              <p:cNvSpPr txBox="1"/>
              <p:nvPr/>
            </p:nvSpPr>
            <p:spPr>
              <a:xfrm>
                <a:off x="4929673" y="2329510"/>
                <a:ext cx="1909666" cy="27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1200" cap="none" spc="0" normalizeH="0" baseline="0" noProof="0" dirty="0">
                    <a:ln>
                      <a:solidFill>
                        <a:prstClr val="white">
                          <a:alpha val="5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0000300000000000000" pitchFamily="2" charset="-127"/>
                    <a:ea typeface="나눔바른고딕" panose="020B0603020101020101"/>
                    <a:cs typeface="+mn-cs"/>
                  </a:rPr>
                  <a:t>Team-project training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847DDD-EF67-4D18-9571-0A5F7DDF5539}"/>
                </a:ext>
              </a:extLst>
            </p:cNvPr>
            <p:cNvSpPr txBox="1"/>
            <p:nvPr/>
          </p:nvSpPr>
          <p:spPr>
            <a:xfrm>
              <a:off x="9224103" y="2161196"/>
              <a:ext cx="2069939" cy="72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F8BE4A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B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a로케트" panose="02020600000000000000" pitchFamily="18" charset="-127"/>
                  <a:ea typeface="a로케트" panose="02020600000000000000" pitchFamily="18" charset="-127"/>
                </a:rPr>
                <a:t>IG-Data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로케트" panose="02020600000000000000" pitchFamily="18" charset="-127"/>
                  <a:ea typeface="a로케트" panose="02020600000000000000" pitchFamily="18" charset="-127"/>
                </a:rPr>
                <a:t>         Analysis</a:t>
              </a:r>
              <a:endParaRPr kumimoji="0" lang="ko-KR" altLang="en-US" sz="1200" b="1" i="0" u="none" strike="noStrike" kern="1200" cap="none" spc="-1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783620-B51E-4BE6-8BC9-A810727BF723}"/>
              </a:ext>
            </a:extLst>
          </p:cNvPr>
          <p:cNvSpPr txBox="1"/>
          <p:nvPr/>
        </p:nvSpPr>
        <p:spPr>
          <a:xfrm>
            <a:off x="5186407" y="2283232"/>
            <a:ext cx="1756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a아시아고딕L" panose="02020600000000000000" pitchFamily="18" charset="-127"/>
                <a:ea typeface="a아시아고딕L" panose="02020600000000000000" pitchFamily="18" charset="-127"/>
              </a:rPr>
              <a:t>3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82DBD-B3B0-44F1-917D-F3C9FAF467BB}"/>
              </a:ext>
            </a:extLst>
          </p:cNvPr>
          <p:cNvSpPr txBox="1"/>
          <p:nvPr/>
        </p:nvSpPr>
        <p:spPr>
          <a:xfrm>
            <a:off x="1175201" y="2640729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결측치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5EDC17-E8E6-4F58-8C10-C29844D09B8E}"/>
              </a:ext>
            </a:extLst>
          </p:cNvPr>
          <p:cNvSpPr txBox="1"/>
          <p:nvPr/>
        </p:nvSpPr>
        <p:spPr>
          <a:xfrm>
            <a:off x="1043915" y="2571226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*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966784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921</Words>
  <Application>Microsoft Office PowerPoint</Application>
  <PresentationFormat>와이드스크린</PresentationFormat>
  <Paragraphs>306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54" baseType="lpstr">
      <vt:lpstr>a아시아고딕B</vt:lpstr>
      <vt:lpstr>a아시아고딕L</vt:lpstr>
      <vt:lpstr>Calibri Light</vt:lpstr>
      <vt:lpstr>Eras Bold ITC</vt:lpstr>
      <vt:lpstr>Arial</vt:lpstr>
      <vt:lpstr>a가을소풍B</vt:lpstr>
      <vt:lpstr>Baskerville Old Face</vt:lpstr>
      <vt:lpstr>Arial Black</vt:lpstr>
      <vt:lpstr>Leelawadee</vt:lpstr>
      <vt:lpstr>KoPub돋움체 Bold</vt:lpstr>
      <vt:lpstr>a로케트</vt:lpstr>
      <vt:lpstr>맑은 고딕</vt:lpstr>
      <vt:lpstr>헤움토닥토닥152</vt:lpstr>
      <vt:lpstr>a고딕14</vt:lpstr>
      <vt:lpstr>Calibri</vt:lpstr>
      <vt:lpstr>나눔바른고딕</vt:lpstr>
      <vt:lpstr>KoPub돋움체 Light</vt:lpstr>
      <vt:lpstr>a아시아헤드2</vt:lpstr>
      <vt:lpstr>나눔손글씨 펜</vt:lpstr>
      <vt:lpstr>Impact</vt:lpstr>
      <vt:lpstr>HY강B</vt:lpstr>
      <vt:lpstr>Office 테마</vt:lpstr>
      <vt:lpstr>1_Office 테마</vt:lpstr>
      <vt:lpstr>2_Office 테마</vt:lpstr>
      <vt:lpstr>PowerPoint 프레젠테이션</vt:lpstr>
      <vt:lpstr>Introduction</vt:lpstr>
      <vt:lpstr>Introduction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ICT01_18</dc:creator>
  <cp:lastModifiedBy>ICT01_21</cp:lastModifiedBy>
  <cp:revision>58</cp:revision>
  <dcterms:created xsi:type="dcterms:W3CDTF">2020-01-22T07:41:43Z</dcterms:created>
  <dcterms:modified xsi:type="dcterms:W3CDTF">2020-01-23T04:30:59Z</dcterms:modified>
</cp:coreProperties>
</file>